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92a342637894f06" /><Relationship Type="http://schemas.openxmlformats.org/officeDocument/2006/relationships/extended-properties" Target="/docProps/app.xml" Id="R87bad218c5284d41" /><Relationship Type="http://schemas.openxmlformats.org/officeDocument/2006/relationships/officeDocument" Target="/ppt/presentation.xml" Id="R1316c41103a44e77" /></Relationships>
</file>

<file path=ppt/presentation.xml><?xml version="1.0" encoding="utf-8"?>
<p:presentation xmlns:p="http://schemas.openxmlformats.org/presentationml/2006/main">
  <p:sldMasterIdLst>
    <p:sldMasterId xmlns:r="http://schemas.openxmlformats.org/officeDocument/2006/relationships" id="2147483648" r:id="Raefa709f18434591"/>
  </p:sldMasterIdLst>
  <p:notesMasterIdLst>
    <p:notesMasterId xmlns:r="http://schemas.openxmlformats.org/officeDocument/2006/relationships" r:id="R79d43ccb80bb42d5"/>
  </p:notesMasterIdLst>
  <p:sldIdLst>
    <p:sldId xmlns:r="http://schemas.openxmlformats.org/officeDocument/2006/relationships" id="256" r:id="Rb560075a9a4c49aa"/>
    <p:sldId xmlns:r="http://schemas.openxmlformats.org/officeDocument/2006/relationships" id="257" r:id="Rfaaf6dc444e94925"/>
    <p:sldId xmlns:r="http://schemas.openxmlformats.org/officeDocument/2006/relationships" id="258" r:id="R2c8250b7f3954574"/>
    <p:sldId xmlns:r="http://schemas.openxmlformats.org/officeDocument/2006/relationships" id="259" r:id="R2f114a1482994ee8"/>
    <p:sldId xmlns:r="http://schemas.openxmlformats.org/officeDocument/2006/relationships" id="260" r:id="R125871afa80c4d8b"/>
    <p:sldId xmlns:r="http://schemas.openxmlformats.org/officeDocument/2006/relationships" id="261" r:id="R60b884fe8f334416"/>
    <p:sldId xmlns:r="http://schemas.openxmlformats.org/officeDocument/2006/relationships" id="262" r:id="R3db4007a74114a9c"/>
    <p:sldId xmlns:r="http://schemas.openxmlformats.org/officeDocument/2006/relationships" id="263" r:id="R89c32239cc8e4638"/>
    <p:sldId xmlns:r="http://schemas.openxmlformats.org/officeDocument/2006/relationships" id="264" r:id="R3db13b67adfd439e"/>
    <p:sldId xmlns:r="http://schemas.openxmlformats.org/officeDocument/2006/relationships" id="265" r:id="Rc44751c0bc534707"/>
    <p:sldId xmlns:r="http://schemas.openxmlformats.org/officeDocument/2006/relationships" id="266" r:id="R26179f8663bc4642"/>
    <p:sldId xmlns:r="http://schemas.openxmlformats.org/officeDocument/2006/relationships" id="267" r:id="R051c2668e75c4bca"/>
    <p:sldId xmlns:r="http://schemas.openxmlformats.org/officeDocument/2006/relationships" id="268" r:id="R4b7be86b1a82455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f635430999b4e20" /><Relationship Type="http://schemas.openxmlformats.org/officeDocument/2006/relationships/slideMaster" Target="/ppt/slideMasters/slideMaster1.xml" Id="Raefa709f18434591" /><Relationship Type="http://schemas.openxmlformats.org/officeDocument/2006/relationships/notesMaster" Target="/ppt/notesMasters/notesMaster1.xml" Id="R79d43ccb80bb42d5" /><Relationship Type="http://schemas.openxmlformats.org/officeDocument/2006/relationships/presProps" Target="/ppt/presProps.xml" Id="R4a7a86ab266547bd" /><Relationship Type="http://schemas.openxmlformats.org/officeDocument/2006/relationships/tableStyles" Target="/ppt/tableStyles.xml" Id="Rc5866d6301f6425d" /><Relationship Type="http://schemas.openxmlformats.org/officeDocument/2006/relationships/slide" Target="/ppt/slides/slide1.xml" Id="Rb560075a9a4c49aa" /><Relationship Type="http://schemas.openxmlformats.org/officeDocument/2006/relationships/slide" Target="/ppt/slides/slide2.xml" Id="Rfaaf6dc444e94925" /><Relationship Type="http://schemas.openxmlformats.org/officeDocument/2006/relationships/slide" Target="/ppt/slides/slide3.xml" Id="R2c8250b7f3954574" /><Relationship Type="http://schemas.openxmlformats.org/officeDocument/2006/relationships/slide" Target="/ppt/slides/slide4.xml" Id="R2f114a1482994ee8" /><Relationship Type="http://schemas.openxmlformats.org/officeDocument/2006/relationships/slide" Target="/ppt/slides/slide5.xml" Id="R125871afa80c4d8b" /><Relationship Type="http://schemas.openxmlformats.org/officeDocument/2006/relationships/slide" Target="/ppt/slides/slide6.xml" Id="R60b884fe8f334416" /><Relationship Type="http://schemas.openxmlformats.org/officeDocument/2006/relationships/slide" Target="/ppt/slides/slide7.xml" Id="R3db4007a74114a9c" /><Relationship Type="http://schemas.openxmlformats.org/officeDocument/2006/relationships/slide" Target="/ppt/slides/slide8.xml" Id="R89c32239cc8e4638" /><Relationship Type="http://schemas.openxmlformats.org/officeDocument/2006/relationships/slide" Target="/ppt/slides/slide9.xml" Id="R3db13b67adfd439e" /><Relationship Type="http://schemas.openxmlformats.org/officeDocument/2006/relationships/slide" Target="/ppt/slides/slide10.xml" Id="Rc44751c0bc534707" /><Relationship Type="http://schemas.openxmlformats.org/officeDocument/2006/relationships/slide" Target="/ppt/slides/slide11.xml" Id="R26179f8663bc4642" /><Relationship Type="http://schemas.openxmlformats.org/officeDocument/2006/relationships/slide" Target="/ppt/slides/slide12.xml" Id="R051c2668e75c4bca" /><Relationship Type="http://schemas.openxmlformats.org/officeDocument/2006/relationships/slide" Target="/ppt/slides/slide13.xml" Id="R4b7be86b1a82455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0a7d57ebbb0409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0cb393ed4344ad" /><Relationship Type="http://schemas.openxmlformats.org/officeDocument/2006/relationships/notesMaster" Target="/ppt/notesMasters/notesMaster1.xml" Id="R75fb1b5c0963422c" /></Relationships>
</file>

<file path=ppt/notesSlides/_rels/notesSlide2.xml.rels>&#65279;<?xml version="1.0" encoding="utf-8"?><Relationships xmlns="http://schemas.openxmlformats.org/package/2006/relationships"><Relationship Type="http://schemas.openxmlformats.org/officeDocument/2006/relationships/slide" Target="/ppt/slides/slide2.xml" Id="R9e529cb577dd4896" /><Relationship Type="http://schemas.openxmlformats.org/officeDocument/2006/relationships/notesMaster" Target="/ppt/notesMasters/notesMaster1.xml" Id="R0c1e73ceb9784db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a763b2ea0a4bc5" /><Relationship Type="http://schemas.openxmlformats.org/officeDocument/2006/relationships/notesMaster" Target="/ppt/notesMasters/notesMaster1.xml" Id="Ra16e53da51794b0a" /></Relationships>
</file>

<file path=ppt/notesSlides/_rels/notesSlide4.xml.rels>&#65279;<?xml version="1.0" encoding="utf-8"?><Relationships xmlns="http://schemas.openxmlformats.org/package/2006/relationships"><Relationship Type="http://schemas.openxmlformats.org/officeDocument/2006/relationships/slide" Target="/ppt/slides/slide4.xml" Id="R9db504f961ec4d24" /><Relationship Type="http://schemas.openxmlformats.org/officeDocument/2006/relationships/notesMaster" Target="/ppt/notesMasters/notesMaster1.xml" Id="R5297e0858e2f438d"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d5dbe8a0da4965" /><Relationship Type="http://schemas.openxmlformats.org/officeDocument/2006/relationships/notesMaster" Target="/ppt/notesMasters/notesMaster1.xml" Id="R10f29578c8bf4264" /></Relationships>
</file>

<file path=ppt/notesSlides/_rels/notesSlide6.xml.rels>&#65279;<?xml version="1.0" encoding="utf-8"?><Relationships xmlns="http://schemas.openxmlformats.org/package/2006/relationships"><Relationship Type="http://schemas.openxmlformats.org/officeDocument/2006/relationships/slide" Target="/ppt/slides/slide6.xml" Id="R6b02fe08117b4020" /><Relationship Type="http://schemas.openxmlformats.org/officeDocument/2006/relationships/notesMaster" Target="/ppt/notesMasters/notesMaster1.xml" Id="R9ed5ab89902d4327" /></Relationships>
</file>

<file path=ppt/notesSlides/_rels/notesSlide7.xml.rels>&#65279;<?xml version="1.0" encoding="utf-8"?><Relationships xmlns="http://schemas.openxmlformats.org/package/2006/relationships"><Relationship Type="http://schemas.openxmlformats.org/officeDocument/2006/relationships/slide" Target="/ppt/slides/slide7.xml" Id="R7faa3c72012d42a6" /><Relationship Type="http://schemas.openxmlformats.org/officeDocument/2006/relationships/notesMaster" Target="/ppt/notesMasters/notesMaster1.xml" Id="Ra0ee0bebb1524e06" /></Relationships>
</file>

<file path=ppt/notesSlides/_rels/notesSlide8.xml.rels>&#65279;<?xml version="1.0" encoding="utf-8"?><Relationships xmlns="http://schemas.openxmlformats.org/package/2006/relationships"><Relationship Type="http://schemas.openxmlformats.org/officeDocument/2006/relationships/slide" Target="/ppt/slides/slide8.xml" Id="Rb1aa176024f34b84" /><Relationship Type="http://schemas.openxmlformats.org/officeDocument/2006/relationships/notesMaster" Target="/ppt/notesMasters/notesMaster1.xml" Id="R23e06fa7f3af400b" /></Relationships>
</file>

<file path=ppt/notesSlides/_rels/notesSlide9.xml.rels>&#65279;<?xml version="1.0" encoding="utf-8"?><Relationships xmlns="http://schemas.openxmlformats.org/package/2006/relationships"><Relationship Type="http://schemas.openxmlformats.org/officeDocument/2006/relationships/slide" Target="/ppt/slides/slide9.xml" Id="Rb58904f0d1b34884" /><Relationship Type="http://schemas.openxmlformats.org/officeDocument/2006/relationships/notesMaster" Target="/ppt/notesMasters/notesMaster1.xml" Id="R37c62fe4fea647c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80c643bb03b4050" /><Relationship Type="http://schemas.openxmlformats.org/officeDocument/2006/relationships/notesMaster" Target="/ppt/notesMasters/notesMaster1.xml" Id="Rb43d3d07f4754b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d32bcad4eca4dd4" /><Relationship Type="http://schemas.openxmlformats.org/officeDocument/2006/relationships/notesMaster" Target="/ppt/notesMasters/notesMaster1.xml" Id="R3df6ccb8245b43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ef25d370c13473b" /><Relationship Type="http://schemas.openxmlformats.org/officeDocument/2006/relationships/notesMaster" Target="/ppt/notesMasters/notesMaster1.xml" Id="R32120c8dd6864a7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ea53f642bdf4742" /><Relationship Type="http://schemas.openxmlformats.org/officeDocument/2006/relationships/notesMaster" Target="/ppt/notesMasters/notesMaster1.xml" Id="R648c6cfaeea24e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Lexus Neumann, Snow Monkey brand and formulation direction, October 28, 2026. Prior investor concept: SNOW_MONKEY_Investor_Brand_Presentation_Updated.pptx (Library file libfile_3163a94014808191803e97b21c5ab00b). The latest user direction supersedes the reversed can finishes in that earlier deck: ZERO silver, FUEL white with subtle iridescence. All packaging imagery is illustrative, generated during brand development. Strategy and milestones are proposals. No commercial traction, financial forecast, valuation or funding terms are represented as established.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68296f16b5c476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ae00683d8344069"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8789cde56fa345ee"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6719f37692bc4478"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db88084659704de0"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89524956551b4738"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E3D6FBD-C49C-46C8-93DC-DD0BEACC8C1C}"/>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E88D8A49-50CC-4AD9-AFFD-633D57820C68}"/>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7D727198-770C-4659-AC15-37E85F08B8DC}"/>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C72A9DC3-9E07-4DCC-ADA4-155778326949}"/>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5ABAB28D-2526-490C-9528-84CBBF30E7F7}"/>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8817B0DB-135D-4BF8-AE06-F157976A2795}"/>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5A8F03CE-C3BB-4A79-9F40-78126E68159C}"/>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70A7D039-43E9-444D-B3EF-368955B04A30}"/>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BFF68805-22DF-4A70-B964-483BCBDEEC3D}"/>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6674E1A5-F701-4391-8865-75D42797B509}"/>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54c06168d214c5e" /><Relationship Type="http://schemas.openxmlformats.org/officeDocument/2006/relationships/slideLayout" Target="/ppt/slideLayouts/slideLayout1.xml" Id="R341bb85d7f584059" /><Relationship Type="http://schemas.openxmlformats.org/officeDocument/2006/relationships/slideLayout" Target="/ppt/slideLayouts/slideLayout2.xml" Id="Ra9163906ccde405a" /><Relationship Type="http://schemas.openxmlformats.org/officeDocument/2006/relationships/slideLayout" Target="/ppt/slideLayouts/slideLayout3.xml" Id="R9bc3080068e44aee" /><Relationship Type="http://schemas.openxmlformats.org/officeDocument/2006/relationships/slideLayout" Target="/ppt/slideLayouts/slideLayout4.xml" Id="Ra629dd4df52e4362" /><Relationship Type="http://schemas.openxmlformats.org/officeDocument/2006/relationships/slideLayout" Target="/ppt/slideLayouts/slideLayout5.xml" Id="Re0095f9566b745b3" /><Relationship Type="http://schemas.openxmlformats.org/officeDocument/2006/relationships/slideLayout" Target="/ppt/slideLayouts/slideLayout6.xml" Id="R3d47a14592484c39"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1bb85d7f584059"/>
    <p:sldLayoutId xmlns:r="http://schemas.openxmlformats.org/officeDocument/2006/relationships" id="2147483650" r:id="Ra9163906ccde405a"/>
    <p:sldLayoutId xmlns:r="http://schemas.openxmlformats.org/officeDocument/2006/relationships" id="2147483651" r:id="R9bc3080068e44aee"/>
    <p:sldLayoutId xmlns:r="http://schemas.openxmlformats.org/officeDocument/2006/relationships" id="2147483652" r:id="Ra629dd4df52e4362"/>
    <p:sldLayoutId xmlns:r="http://schemas.openxmlformats.org/officeDocument/2006/relationships" id="2147483653" r:id="Re0095f9566b745b3"/>
    <p:sldLayoutId xmlns:r="http://schemas.openxmlformats.org/officeDocument/2006/relationships" id="2147483654" r:id="R3d47a14592484c39"/>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678bfa6256db4a36" /><Relationship Type="http://schemas.openxmlformats.org/officeDocument/2006/relationships/image" Target="/ppt/media/image.png" Id="Rf45f1a462d3d4064" /><Relationship Type="http://schemas.openxmlformats.org/officeDocument/2006/relationships/notesSlide" Target="/ppt/notesSlides/notesSlide1.xml" Id="Rd292f3152bbb45fb"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3535abbd512f4059" /><Relationship Type="http://schemas.openxmlformats.org/officeDocument/2006/relationships/notesSlide" Target="/ppt/notesSlides/notesSlide2.xml" Id="Ra1554c88867448a3"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59800704ae7f4970" /><Relationship Type="http://schemas.openxmlformats.org/officeDocument/2006/relationships/notesSlide" Target="/ppt/notesSlides/notesSlide3.xml" Id="R17d6ea2face54baf"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ebb4e17b7ae546fd" /><Relationship Type="http://schemas.openxmlformats.org/officeDocument/2006/relationships/image" Target="/ppt/media/image2.png" Id="R7f3af50cbc354521" /><Relationship Type="http://schemas.openxmlformats.org/officeDocument/2006/relationships/notesSlide" Target="/ppt/notesSlides/notesSlide4.xml" Id="R6a8f028399c14563"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64f44aa9ead14f63" /><Relationship Type="http://schemas.openxmlformats.org/officeDocument/2006/relationships/image" Target="/ppt/media/image3.png" Id="R1ec6abccefcc458f" /><Relationship Type="http://schemas.openxmlformats.org/officeDocument/2006/relationships/notesSlide" Target="/ppt/notesSlides/notesSlide5.xml" Id="Rf359b8849e8442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6.xml" Id="Rf6f8d0a54d0f48ec" /><Relationship Type="http://schemas.openxmlformats.org/officeDocument/2006/relationships/notesSlide" Target="/ppt/notesSlides/notesSlide6.xml" Id="R91d3bf033a9a4cfa" /></Relationships>
</file>

<file path=ppt/slides/_rels/slide7.xml.rels>&#65279;<?xml version="1.0" encoding="utf-8"?><Relationships xmlns="http://schemas.openxmlformats.org/package/2006/relationships"><Relationship Type="http://schemas.openxmlformats.org/officeDocument/2006/relationships/slideLayout" Target="/ppt/slideLayouts/slideLayout6.xml" Id="R568a68b8ad6f4fe8" /><Relationship Type="http://schemas.openxmlformats.org/officeDocument/2006/relationships/notesSlide" Target="/ppt/notesSlides/notesSlide7.xml" Id="R5cf36a01dfa04d7a" /></Relationships>
</file>

<file path=ppt/slides/_rels/slide8.xml.rels>&#65279;<?xml version="1.0" encoding="utf-8"?><Relationships xmlns="http://schemas.openxmlformats.org/package/2006/relationships"><Relationship Type="http://schemas.openxmlformats.org/officeDocument/2006/relationships/slideLayout" Target="/ppt/slideLayouts/slideLayout6.xml" Id="R4557e0cac9e74b42" /><Relationship Type="http://schemas.openxmlformats.org/officeDocument/2006/relationships/notesSlide" Target="/ppt/notesSlides/notesSlide8.xml" Id="R41e69da3b9474bd0" /></Relationships>
</file>

<file path=ppt/slides/_rels/slide9.xml.rels>&#65279;<?xml version="1.0" encoding="utf-8"?><Relationships xmlns="http://schemas.openxmlformats.org/package/2006/relationships"><Relationship Type="http://schemas.openxmlformats.org/officeDocument/2006/relationships/slideLayout" Target="/ppt/slideLayouts/slideLayout6.xml" Id="R6c1dbd5e1d004bf7" /><Relationship Type="http://schemas.openxmlformats.org/officeDocument/2006/relationships/notesSlide" Target="/ppt/notesSlides/notesSlide9.xml" Id="Rad83349743d6460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6.xml" Id="R3e572eae86004a20" /><Relationship Type="http://schemas.openxmlformats.org/officeDocument/2006/relationships/notesSlide" Target="/ppt/notesSlides/notesSlide10.xml" Id="R2e38d9ebfb0a43e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6.xml" Id="Re0bbe63191594b66" /><Relationship Type="http://schemas.openxmlformats.org/officeDocument/2006/relationships/notesSlide" Target="/ppt/notesSlides/notesSlide11.xml" Id="Rd5fb771e82ee4c5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6.xml" Id="R6203ee73b52d4c40" /><Relationship Type="http://schemas.openxmlformats.org/officeDocument/2006/relationships/notesSlide" Target="/ppt/notesSlides/notesSlide12.xml" Id="Rfb189d869854486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6.xml" Id="R34885358ac884309" /><Relationship Type="http://schemas.openxmlformats.org/officeDocument/2006/relationships/image" Target="/ppt/media/image4.png" Id="Raf80e74a5587492a" /><Relationship Type="http://schemas.openxmlformats.org/officeDocument/2006/relationships/notesSlide" Target="/ppt/notesSlides/notesSlide13.xml" Id="R3265864a95084b49" /></Relationships>
</file>

<file path=ppt/slides/slide1.xml><?xml version="1.0" encoding="utf-8"?>
<p:sld xmlns:p="http://schemas.openxmlformats.org/presentationml/2006/main">
  <p:cSld>
    <p:bg>
      <p:bgPr>
        <a:solidFill xmlns:a="http://schemas.openxmlformats.org/drawingml/2006/main">
          <a:srgbClr val="F2F3F6"/>
        </a:solidFill>
      </p:bgPr>
    </p:bg>
    <p:spTree>
      <p:nvGrpSpPr>
        <p:cNvPr id="1" name=""/>
        <p:cNvGrpSpPr/>
        <p:nvPr/>
      </p:nvGrpSpPr>
      <p:grpSpPr>
        <a:xfrm xmlns:a="http://schemas.openxmlformats.org/drawingml/2006/main"/>
      </p:grpSpPr>
      <p:pic>
        <p:nvPicPr>
          <p:cNvPr id="6" name="">
            <a:extLst xmlns:a="http://schemas.openxmlformats.org/drawingml/2006/main">
              <a:ext uri="{FF2B5EF4-FFF2-40B4-BE49-F238E27FC236}">
                <a16:creationId xmlns:a16="http://schemas.microsoft.com/office/drawing/2014/main" id="{9E259F51-CE9C-4453-8CD0-3605F96628B4}"/>
              </a:ext>
            </a:extLst>
          </p:cNvPr>
          <p:cNvPicPr>
            <a:picLocks xmlns:a="http://schemas.openxmlformats.org/drawingml/2006/main" noChangeAspect="1"/>
          </p:cNvPicPr>
          <p:nvPr/>
        </p:nvPicPr>
        <p:blipFill>
          <a:blip xmlns:r="http://schemas.openxmlformats.org/officeDocument/2006/relationships" xmlns:a="http://schemas.openxmlformats.org/drawingml/2006/main" r:embed="Rf45f1a462d3d4064"/>
          <a:stretch xmlns:a="http://schemas.openxmlformats.org/drawingml/2006/main"/>
        </p:blipFill>
        <p:spPr>
          <a:xfrm xmlns:a="http://schemas.openxmlformats.org/drawingml/2006/main">
            <a:off x="7353300" y="1405220"/>
            <a:ext cx="3476625" cy="3418910"/>
          </a:xfrm>
          <a:prstGeom xmlns:a="http://schemas.openxmlformats.org/drawingml/2006/main" prst="rect">
            <a:avLst/>
          </a:prstGeom>
        </p:spPr>
      </p:pic>
      <p:sp>
        <p:nvSpPr>
          <p:cNvPr id="2" name="brand">
            <a:extLst xmlns:a="http://schemas.openxmlformats.org/drawingml/2006/main">
              <a:ext uri="{FF2B5EF4-FFF2-40B4-BE49-F238E27FC236}">
                <a16:creationId xmlns:a16="http://schemas.microsoft.com/office/drawing/2014/main" id="{7062C65E-BD6E-4C04-8E2F-DCC87954778A}"/>
              </a:ext>
            </a:extLst>
          </p:cNvPr>
          <p:cNvSpPr>
            <a:spLocks xmlns:a="http://schemas.openxmlformats.org/drawingml/2006/main" noGrp="1"/>
          </p:cNvSpPr>
          <p:nvPr/>
        </p:nvSpPr>
        <p:spPr>
          <a:xfrm xmlns:a="http://schemas.openxmlformats.org/drawingml/2006/main">
            <a:off x="742950" y="1657350"/>
            <a:ext cx="6191250"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6525">
                <a:solidFill>
                  <a:srgbClr val="535A64"/>
                </a:solidFill>
                <a:latin typeface="Nimbus Sans"/>
                <a:ea typeface="Nimbus Sans"/>
                <a:cs typeface="Nimbus Sans"/>
              </a:defRPr>
            </a:defPPr>
            <a:lvl1pPr>
              <a:defRPr sz="6525">
                <a:solidFill>
                  <a:srgbClr val="535A64"/>
                </a:solidFill>
                <a:latin typeface="Nimbus Sans"/>
                <a:ea typeface="Nimbus Sans"/>
                <a:cs typeface="Nimbus Sans"/>
              </a:defRPr>
            </a:lvl1pPr>
            <a:lvl2pPr>
              <a:defRPr sz="6525">
                <a:solidFill>
                  <a:srgbClr val="535A64"/>
                </a:solidFill>
                <a:latin typeface="Nimbus Sans"/>
                <a:ea typeface="Nimbus Sans"/>
                <a:cs typeface="Nimbus Sans"/>
              </a:defRPr>
            </a:lvl2pPr>
            <a:lvl3pPr>
              <a:defRPr sz="6525">
                <a:solidFill>
                  <a:srgbClr val="535A64"/>
                </a:solidFill>
                <a:latin typeface="Nimbus Sans"/>
                <a:ea typeface="Nimbus Sans"/>
                <a:cs typeface="Nimbus Sans"/>
              </a:defRPr>
            </a:lvl3pPr>
            <a:lvl4pPr>
              <a:defRPr sz="6525">
                <a:solidFill>
                  <a:srgbClr val="535A64"/>
                </a:solidFill>
                <a:latin typeface="Nimbus Sans"/>
                <a:ea typeface="Nimbus Sans"/>
                <a:cs typeface="Nimbus Sans"/>
              </a:defRPr>
            </a:lvl4pPr>
            <a:lvl5pPr>
              <a:defRPr sz="6525">
                <a:solidFill>
                  <a:srgbClr val="535A64"/>
                </a:solidFill>
                <a:latin typeface="Nimbus Sans"/>
                <a:ea typeface="Nimbus Sans"/>
                <a:cs typeface="Nimbus Sans"/>
              </a:defRPr>
            </a:lvl5pPr>
            <a:lvl6pPr>
              <a:defRPr sz="6525">
                <a:solidFill>
                  <a:srgbClr val="535A64"/>
                </a:solidFill>
                <a:latin typeface="Nimbus Sans"/>
                <a:ea typeface="Nimbus Sans"/>
                <a:cs typeface="Nimbus Sans"/>
              </a:defRPr>
            </a:lvl6pPr>
            <a:lvl7pPr>
              <a:defRPr sz="6525">
                <a:solidFill>
                  <a:srgbClr val="535A64"/>
                </a:solidFill>
                <a:latin typeface="Nimbus Sans"/>
                <a:ea typeface="Nimbus Sans"/>
                <a:cs typeface="Nimbus Sans"/>
              </a:defRPr>
            </a:lvl7pPr>
            <a:lvl8pPr>
              <a:defRPr sz="6525">
                <a:solidFill>
                  <a:srgbClr val="535A64"/>
                </a:solidFill>
                <a:latin typeface="Nimbus Sans"/>
                <a:ea typeface="Nimbus Sans"/>
                <a:cs typeface="Nimbus Sans"/>
              </a:defRPr>
            </a:lvl8pPr>
            <a:lvl9pPr>
              <a:defRPr sz="6525">
                <a:solidFill>
                  <a:srgbClr val="535A64"/>
                </a:solidFill>
                <a:latin typeface="Nimbus Sans"/>
                <a:ea typeface="Nimbus Sans"/>
                <a:cs typeface="Nimbus Sans"/>
              </a:defRPr>
            </a:lvl9pPr>
          </a:lstStyle>
          <a:p xmlns:a="http://schemas.openxmlformats.org/drawingml/2006/main">
            <a:pPr>
              <a:defRPr sz="6525">
                <a:solidFill>
                  <a:srgbClr val="535A64"/>
                </a:solidFill>
                <a:latin typeface="Nimbus Sans"/>
                <a:ea typeface="Nimbus Sans"/>
                <a:cs typeface="Nimbus Sans"/>
              </a:defRPr>
            </a:pPr>
            <a:r>
              <a:rPr sz="6525">
                <a:solidFill>
                  <a:srgbClr val="535A64"/>
                </a:solidFill>
                <a:latin typeface="Nimbus Sans"/>
                <a:ea typeface="Nimbus Sans"/>
                <a:cs typeface="Nimbus Sans"/>
              </a:rPr>
              <a:t>SNOW</a:t>
            </a:r>
          </a:p>
          <a:p xmlns:a="http://schemas.openxmlformats.org/drawingml/2006/main">
            <a:pPr>
              <a:defRPr sz="6525">
                <a:solidFill>
                  <a:srgbClr val="535A64"/>
                </a:solidFill>
                <a:latin typeface="Nimbus Sans"/>
                <a:ea typeface="Nimbus Sans"/>
                <a:cs typeface="Nimbus Sans"/>
              </a:defRPr>
            </a:pPr>
            <a:r>
              <a:rPr sz="6525">
                <a:solidFill>
                  <a:srgbClr val="535A64"/>
                </a:solidFill>
                <a:latin typeface="Nimbus Sans"/>
                <a:ea typeface="Nimbus Sans"/>
                <a:cs typeface="Nimbus Sans"/>
              </a:rPr>
              <a:t>MONKEY</a:t>
            </a:r>
          </a:p>
        </p:txBody>
      </p:sp>
      <p:sp>
        <p:nvSpPr>
          <p:cNvPr id="3" name="tagline">
            <a:extLst xmlns:a="http://schemas.openxmlformats.org/drawingml/2006/main">
              <a:ext uri="{FF2B5EF4-FFF2-40B4-BE49-F238E27FC236}">
                <a16:creationId xmlns:a16="http://schemas.microsoft.com/office/drawing/2014/main" id="{2E485821-C4FE-4240-B19C-F63B896FC6C3}"/>
              </a:ext>
            </a:extLst>
          </p:cNvPr>
          <p:cNvSpPr>
            <a:spLocks xmlns:a="http://schemas.openxmlformats.org/drawingml/2006/main" noGrp="1"/>
          </p:cNvSpPr>
          <p:nvPr/>
        </p:nvSpPr>
        <p:spPr>
          <a:xfrm xmlns:a="http://schemas.openxmlformats.org/drawingml/2006/main">
            <a:off x="790575" y="4057650"/>
            <a:ext cx="5715000"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250">
                <a:solidFill>
                  <a:srgbClr val="7E8895"/>
                </a:solidFill>
                <a:latin typeface="Nimbus Sans"/>
                <a:ea typeface="Nimbus Sans"/>
                <a:cs typeface="Nimbus Sans"/>
              </a:defRPr>
            </a:defPPr>
            <a:lvl1pPr>
              <a:defRPr sz="2250">
                <a:solidFill>
                  <a:srgbClr val="7E8895"/>
                </a:solidFill>
                <a:latin typeface="Nimbus Sans"/>
                <a:ea typeface="Nimbus Sans"/>
                <a:cs typeface="Nimbus Sans"/>
              </a:defRPr>
            </a:lvl1pPr>
            <a:lvl2pPr>
              <a:defRPr sz="2250">
                <a:solidFill>
                  <a:srgbClr val="7E8895"/>
                </a:solidFill>
                <a:latin typeface="Nimbus Sans"/>
                <a:ea typeface="Nimbus Sans"/>
                <a:cs typeface="Nimbus Sans"/>
              </a:defRPr>
            </a:lvl2pPr>
            <a:lvl3pPr>
              <a:defRPr sz="2250">
                <a:solidFill>
                  <a:srgbClr val="7E8895"/>
                </a:solidFill>
                <a:latin typeface="Nimbus Sans"/>
                <a:ea typeface="Nimbus Sans"/>
                <a:cs typeface="Nimbus Sans"/>
              </a:defRPr>
            </a:lvl3pPr>
            <a:lvl4pPr>
              <a:defRPr sz="2250">
                <a:solidFill>
                  <a:srgbClr val="7E8895"/>
                </a:solidFill>
                <a:latin typeface="Nimbus Sans"/>
                <a:ea typeface="Nimbus Sans"/>
                <a:cs typeface="Nimbus Sans"/>
              </a:defRPr>
            </a:lvl4pPr>
            <a:lvl5pPr>
              <a:defRPr sz="2250">
                <a:solidFill>
                  <a:srgbClr val="7E8895"/>
                </a:solidFill>
                <a:latin typeface="Nimbus Sans"/>
                <a:ea typeface="Nimbus Sans"/>
                <a:cs typeface="Nimbus Sans"/>
              </a:defRPr>
            </a:lvl5pPr>
            <a:lvl6pPr>
              <a:defRPr sz="2250">
                <a:solidFill>
                  <a:srgbClr val="7E8895"/>
                </a:solidFill>
                <a:latin typeface="Nimbus Sans"/>
                <a:ea typeface="Nimbus Sans"/>
                <a:cs typeface="Nimbus Sans"/>
              </a:defRPr>
            </a:lvl6pPr>
            <a:lvl7pPr>
              <a:defRPr sz="2250">
                <a:solidFill>
                  <a:srgbClr val="7E8895"/>
                </a:solidFill>
                <a:latin typeface="Nimbus Sans"/>
                <a:ea typeface="Nimbus Sans"/>
                <a:cs typeface="Nimbus Sans"/>
              </a:defRPr>
            </a:lvl7pPr>
            <a:lvl8pPr>
              <a:defRPr sz="2250">
                <a:solidFill>
                  <a:srgbClr val="7E8895"/>
                </a:solidFill>
                <a:latin typeface="Nimbus Sans"/>
                <a:ea typeface="Nimbus Sans"/>
                <a:cs typeface="Nimbus Sans"/>
              </a:defRPr>
            </a:lvl8pPr>
            <a:lvl9pPr>
              <a:defRPr sz="2250">
                <a:solidFill>
                  <a:srgbClr val="7E8895"/>
                </a:solidFill>
                <a:latin typeface="Nimbus Sans"/>
                <a:ea typeface="Nimbus Sans"/>
                <a:cs typeface="Nimbus Sans"/>
              </a:defRPr>
            </a:lvl9pPr>
          </a:lstStyle>
          <a:p xmlns:a="http://schemas.openxmlformats.org/drawingml/2006/main">
            <a:pPr>
              <a:defRPr sz="2250">
                <a:solidFill>
                  <a:srgbClr val="7E8895"/>
                </a:solidFill>
                <a:latin typeface="Nimbus Sans"/>
                <a:ea typeface="Nimbus Sans"/>
                <a:cs typeface="Nimbus Sans"/>
              </a:defRPr>
            </a:pPr>
            <a:r>
              <a:rPr sz="2250">
                <a:solidFill>
                  <a:srgbClr val="7E8895"/>
                </a:solidFill>
                <a:latin typeface="Nimbus Sans"/>
                <a:ea typeface="Nimbus Sans"/>
                <a:cs typeface="Nimbus Sans"/>
              </a:rPr>
              <a:t>Built for the extremes</a:t>
            </a:r>
          </a:p>
        </p:txBody>
      </p:sp>
      <p:sp>
        <p:nvSpPr>
          <p:cNvPr id="4" name="cover-context">
            <a:extLst xmlns:a="http://schemas.openxmlformats.org/drawingml/2006/main">
              <a:ext uri="{FF2B5EF4-FFF2-40B4-BE49-F238E27FC236}">
                <a16:creationId xmlns:a16="http://schemas.microsoft.com/office/drawing/2014/main" id="{2DD90E08-698F-476B-ADFA-A64289FC7185}"/>
              </a:ext>
            </a:extLst>
          </p:cNvPr>
          <p:cNvSpPr>
            <a:spLocks xmlns:a="http://schemas.openxmlformats.org/drawingml/2006/main" noGrp="1"/>
          </p:cNvSpPr>
          <p:nvPr/>
        </p:nvSpPr>
        <p:spPr>
          <a:xfrm xmlns:a="http://schemas.openxmlformats.org/drawingml/2006/main">
            <a:off x="790575" y="5762625"/>
            <a:ext cx="57150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275">
                <a:solidFill>
                  <a:srgbClr val="7E8895"/>
                </a:solidFill>
                <a:latin typeface="Nimbus Sans"/>
                <a:ea typeface="Nimbus Sans"/>
                <a:cs typeface="Nimbus Sans"/>
              </a:defRPr>
            </a:defPPr>
            <a:lvl1pPr>
              <a:defRPr sz="1275">
                <a:solidFill>
                  <a:srgbClr val="7E8895"/>
                </a:solidFill>
                <a:latin typeface="Nimbus Sans"/>
                <a:ea typeface="Nimbus Sans"/>
                <a:cs typeface="Nimbus Sans"/>
              </a:defRPr>
            </a:lvl1pPr>
            <a:lvl2pPr>
              <a:defRPr sz="1275">
                <a:solidFill>
                  <a:srgbClr val="7E8895"/>
                </a:solidFill>
                <a:latin typeface="Nimbus Sans"/>
                <a:ea typeface="Nimbus Sans"/>
                <a:cs typeface="Nimbus Sans"/>
              </a:defRPr>
            </a:lvl2pPr>
            <a:lvl3pPr>
              <a:defRPr sz="1275">
                <a:solidFill>
                  <a:srgbClr val="7E8895"/>
                </a:solidFill>
                <a:latin typeface="Nimbus Sans"/>
                <a:ea typeface="Nimbus Sans"/>
                <a:cs typeface="Nimbus Sans"/>
              </a:defRPr>
            </a:lvl3pPr>
            <a:lvl4pPr>
              <a:defRPr sz="1275">
                <a:solidFill>
                  <a:srgbClr val="7E8895"/>
                </a:solidFill>
                <a:latin typeface="Nimbus Sans"/>
                <a:ea typeface="Nimbus Sans"/>
                <a:cs typeface="Nimbus Sans"/>
              </a:defRPr>
            </a:lvl4pPr>
            <a:lvl5pPr>
              <a:defRPr sz="1275">
                <a:solidFill>
                  <a:srgbClr val="7E8895"/>
                </a:solidFill>
                <a:latin typeface="Nimbus Sans"/>
                <a:ea typeface="Nimbus Sans"/>
                <a:cs typeface="Nimbus Sans"/>
              </a:defRPr>
            </a:lvl5pPr>
            <a:lvl6pPr>
              <a:defRPr sz="1275">
                <a:solidFill>
                  <a:srgbClr val="7E8895"/>
                </a:solidFill>
                <a:latin typeface="Nimbus Sans"/>
                <a:ea typeface="Nimbus Sans"/>
                <a:cs typeface="Nimbus Sans"/>
              </a:defRPr>
            </a:lvl6pPr>
            <a:lvl7pPr>
              <a:defRPr sz="1275">
                <a:solidFill>
                  <a:srgbClr val="7E8895"/>
                </a:solidFill>
                <a:latin typeface="Nimbus Sans"/>
                <a:ea typeface="Nimbus Sans"/>
                <a:cs typeface="Nimbus Sans"/>
              </a:defRPr>
            </a:lvl7pPr>
            <a:lvl8pPr>
              <a:defRPr sz="1275">
                <a:solidFill>
                  <a:srgbClr val="7E8895"/>
                </a:solidFill>
                <a:latin typeface="Nimbus Sans"/>
                <a:ea typeface="Nimbus Sans"/>
                <a:cs typeface="Nimbus Sans"/>
              </a:defRPr>
            </a:lvl8pPr>
            <a:lvl9pPr>
              <a:defRPr sz="1275">
                <a:solidFill>
                  <a:srgbClr val="7E8895"/>
                </a:solidFill>
                <a:latin typeface="Nimbus Sans"/>
                <a:ea typeface="Nimbus Sans"/>
                <a:cs typeface="Nimbus Sans"/>
              </a:defRPr>
            </a:lvl9pPr>
          </a:lstStyle>
          <a:p xmlns:a="http://schemas.openxmlformats.org/drawingml/2006/main">
            <a:pPr>
              <a:defRPr sz="1275">
                <a:solidFill>
                  <a:srgbClr val="7E8895"/>
                </a:solidFill>
                <a:latin typeface="Nimbus Sans"/>
                <a:ea typeface="Nimbus Sans"/>
                <a:cs typeface="Nimbus Sans"/>
              </a:defRPr>
            </a:pPr>
            <a:r>
              <a:rPr sz="1275">
                <a:solidFill>
                  <a:srgbClr val="7E8895"/>
                </a:solidFill>
                <a:latin typeface="Nimbus Sans"/>
                <a:ea typeface="Nimbus Sans"/>
                <a:cs typeface="Nimbus Sans"/>
              </a:rPr>
              <a:t>INVESTOR PORTFOLIO</a:t>
            </a:r>
          </a:p>
        </p:txBody>
      </p:sp>
      <p:sp>
        <p:nvSpPr>
          <p:cNvPr id="5" name="date">
            <a:extLst xmlns:a="http://schemas.openxmlformats.org/drawingml/2006/main">
              <a:ext uri="{FF2B5EF4-FFF2-40B4-BE49-F238E27FC236}">
                <a16:creationId xmlns:a16="http://schemas.microsoft.com/office/drawing/2014/main" id="{947FEA54-A016-4342-99EC-C491BC76F413}"/>
              </a:ext>
            </a:extLst>
          </p:cNvPr>
          <p:cNvSpPr>
            <a:spLocks xmlns:a="http://schemas.openxmlformats.org/drawingml/2006/main" noGrp="1"/>
          </p:cNvSpPr>
          <p:nvPr/>
        </p:nvSpPr>
        <p:spPr>
          <a:xfrm xmlns:a="http://schemas.openxmlformats.org/drawingml/2006/main">
            <a:off x="790575" y="6086475"/>
            <a:ext cx="7620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275">
                <a:solidFill>
                  <a:srgbClr val="7E8895"/>
                </a:solidFill>
                <a:latin typeface="Nimbus Sans"/>
                <a:ea typeface="Nimbus Sans"/>
                <a:cs typeface="Nimbus Sans"/>
              </a:defRPr>
            </a:defPPr>
            <a:lvl1pPr>
              <a:defRPr sz="1275">
                <a:solidFill>
                  <a:srgbClr val="7E8895"/>
                </a:solidFill>
                <a:latin typeface="Nimbus Sans"/>
                <a:ea typeface="Nimbus Sans"/>
                <a:cs typeface="Nimbus Sans"/>
              </a:defRPr>
            </a:lvl1pPr>
            <a:lvl2pPr>
              <a:defRPr sz="1275">
                <a:solidFill>
                  <a:srgbClr val="7E8895"/>
                </a:solidFill>
                <a:latin typeface="Nimbus Sans"/>
                <a:ea typeface="Nimbus Sans"/>
                <a:cs typeface="Nimbus Sans"/>
              </a:defRPr>
            </a:lvl2pPr>
            <a:lvl3pPr>
              <a:defRPr sz="1275">
                <a:solidFill>
                  <a:srgbClr val="7E8895"/>
                </a:solidFill>
                <a:latin typeface="Nimbus Sans"/>
                <a:ea typeface="Nimbus Sans"/>
                <a:cs typeface="Nimbus Sans"/>
              </a:defRPr>
            </a:lvl3pPr>
            <a:lvl4pPr>
              <a:defRPr sz="1275">
                <a:solidFill>
                  <a:srgbClr val="7E8895"/>
                </a:solidFill>
                <a:latin typeface="Nimbus Sans"/>
                <a:ea typeface="Nimbus Sans"/>
                <a:cs typeface="Nimbus Sans"/>
              </a:defRPr>
            </a:lvl4pPr>
            <a:lvl5pPr>
              <a:defRPr sz="1275">
                <a:solidFill>
                  <a:srgbClr val="7E8895"/>
                </a:solidFill>
                <a:latin typeface="Nimbus Sans"/>
                <a:ea typeface="Nimbus Sans"/>
                <a:cs typeface="Nimbus Sans"/>
              </a:defRPr>
            </a:lvl5pPr>
            <a:lvl6pPr>
              <a:defRPr sz="1275">
                <a:solidFill>
                  <a:srgbClr val="7E8895"/>
                </a:solidFill>
                <a:latin typeface="Nimbus Sans"/>
                <a:ea typeface="Nimbus Sans"/>
                <a:cs typeface="Nimbus Sans"/>
              </a:defRPr>
            </a:lvl6pPr>
            <a:lvl7pPr>
              <a:defRPr sz="1275">
                <a:solidFill>
                  <a:srgbClr val="7E8895"/>
                </a:solidFill>
                <a:latin typeface="Nimbus Sans"/>
                <a:ea typeface="Nimbus Sans"/>
                <a:cs typeface="Nimbus Sans"/>
              </a:defRPr>
            </a:lvl7pPr>
            <a:lvl8pPr>
              <a:defRPr sz="1275">
                <a:solidFill>
                  <a:srgbClr val="7E8895"/>
                </a:solidFill>
                <a:latin typeface="Nimbus Sans"/>
                <a:ea typeface="Nimbus Sans"/>
                <a:cs typeface="Nimbus Sans"/>
              </a:defRPr>
            </a:lvl8pPr>
            <a:lvl9pPr>
              <a:defRPr sz="1275">
                <a:solidFill>
                  <a:srgbClr val="7E8895"/>
                </a:solidFill>
                <a:latin typeface="Nimbus Sans"/>
                <a:ea typeface="Nimbus Sans"/>
                <a:cs typeface="Nimbus Sans"/>
              </a:defRPr>
            </a:lvl9pPr>
          </a:lstStyle>
          <a:p xmlns:a="http://schemas.openxmlformats.org/drawingml/2006/main">
            <a:pPr>
              <a:defRPr sz="1275">
                <a:solidFill>
                  <a:srgbClr val="7E8895"/>
                </a:solidFill>
                <a:latin typeface="Nimbus Sans"/>
                <a:ea typeface="Nimbus Sans"/>
                <a:cs typeface="Nimbus Sans"/>
              </a:defRPr>
            </a:pPr>
            <a:r>
              <a:rPr sz="1275">
                <a:solidFill>
                  <a:srgbClr val="7E8895"/>
                </a:solidFill>
                <a:latin typeface="Nimbus Sans"/>
                <a:ea typeface="Nimbus Sans"/>
                <a:cs typeface="Nimbus Sans"/>
              </a:rPr>
              <a:t>October 2026  /  Development stage</a:t>
            </a:r>
          </a:p>
        </p:txBody>
      </p:sp>
    </p:spTree>
    <p:extLst>
      <p:ext uri="{BB962C8B-B14F-4D97-AF65-F5344CB8AC3E}">
        <p14:creationId xmlns:p14="http://schemas.microsoft.com/office/powerpoint/2010/main" val="133864160"/>
      </p:ext>
    </p:extLst>
  </p:cSld>
</p:sld>
</file>

<file path=ppt/slides/slide2.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9" name="title">
            <a:extLst xmlns:a="http://schemas.openxmlformats.org/drawingml/2006/main">
              <a:ext uri="{FF2B5EF4-FFF2-40B4-BE49-F238E27FC236}">
                <a16:creationId xmlns:a16="http://schemas.microsoft.com/office/drawing/2014/main" id="{4C22D5D2-DB3D-44B3-AA97-CB6B70A1B683}"/>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The investment thesis</a:t>
            </a:r>
          </a:p>
        </p:txBody>
      </p:sp>
      <p:sp>
        <p:nvSpPr>
          <p:cNvPr id="2" name="page-number">
            <a:extLst xmlns:a="http://schemas.openxmlformats.org/drawingml/2006/main">
              <a:ext uri="{FF2B5EF4-FFF2-40B4-BE49-F238E27FC236}">
                <a16:creationId xmlns:a16="http://schemas.microsoft.com/office/drawing/2014/main" id="{70EC80DB-9667-4CC2-9F4D-5AA24272F543}"/>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02</a:t>
            </a:r>
          </a:p>
        </p:txBody>
      </p:sp>
      <p:sp>
        <p:nvSpPr>
          <p:cNvPr id="3" name="thesis">
            <a:extLst xmlns:a="http://schemas.openxmlformats.org/drawingml/2006/main">
              <a:ext uri="{FF2B5EF4-FFF2-40B4-BE49-F238E27FC236}">
                <a16:creationId xmlns:a16="http://schemas.microsoft.com/office/drawing/2014/main" id="{5EC2971B-ADA5-4DA3-B329-04C71533EC8E}"/>
              </a:ext>
            </a:extLst>
          </p:cNvPr>
          <p:cNvSpPr>
            <a:spLocks xmlns:a="http://schemas.openxmlformats.org/drawingml/2006/main" noGrp="1"/>
          </p:cNvSpPr>
          <p:nvPr/>
        </p:nvSpPr>
        <p:spPr>
          <a:xfrm xmlns:a="http://schemas.openxmlformats.org/drawingml/2006/main">
            <a:off x="685800" y="2076450"/>
            <a:ext cx="6000750"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4350">
                <a:solidFill>
                  <a:srgbClr val="535A64"/>
                </a:solidFill>
                <a:latin typeface="Nimbus Sans"/>
                <a:ea typeface="Nimbus Sans"/>
                <a:cs typeface="Nimbus Sans"/>
              </a:defRPr>
            </a:defPPr>
            <a:lvl1pPr>
              <a:defRPr sz="4350">
                <a:solidFill>
                  <a:srgbClr val="535A64"/>
                </a:solidFill>
                <a:latin typeface="Nimbus Sans"/>
                <a:ea typeface="Nimbus Sans"/>
                <a:cs typeface="Nimbus Sans"/>
              </a:defRPr>
            </a:lvl1pPr>
            <a:lvl2pPr>
              <a:defRPr sz="4350">
                <a:solidFill>
                  <a:srgbClr val="535A64"/>
                </a:solidFill>
                <a:latin typeface="Nimbus Sans"/>
                <a:ea typeface="Nimbus Sans"/>
                <a:cs typeface="Nimbus Sans"/>
              </a:defRPr>
            </a:lvl2pPr>
            <a:lvl3pPr>
              <a:defRPr sz="4350">
                <a:solidFill>
                  <a:srgbClr val="535A64"/>
                </a:solidFill>
                <a:latin typeface="Nimbus Sans"/>
                <a:ea typeface="Nimbus Sans"/>
                <a:cs typeface="Nimbus Sans"/>
              </a:defRPr>
            </a:lvl3pPr>
            <a:lvl4pPr>
              <a:defRPr sz="4350">
                <a:solidFill>
                  <a:srgbClr val="535A64"/>
                </a:solidFill>
                <a:latin typeface="Nimbus Sans"/>
                <a:ea typeface="Nimbus Sans"/>
                <a:cs typeface="Nimbus Sans"/>
              </a:defRPr>
            </a:lvl4pPr>
            <a:lvl5pPr>
              <a:defRPr sz="4350">
                <a:solidFill>
                  <a:srgbClr val="535A64"/>
                </a:solidFill>
                <a:latin typeface="Nimbus Sans"/>
                <a:ea typeface="Nimbus Sans"/>
                <a:cs typeface="Nimbus Sans"/>
              </a:defRPr>
            </a:lvl5pPr>
            <a:lvl6pPr>
              <a:defRPr sz="4350">
                <a:solidFill>
                  <a:srgbClr val="535A64"/>
                </a:solidFill>
                <a:latin typeface="Nimbus Sans"/>
                <a:ea typeface="Nimbus Sans"/>
                <a:cs typeface="Nimbus Sans"/>
              </a:defRPr>
            </a:lvl6pPr>
            <a:lvl7pPr>
              <a:defRPr sz="4350">
                <a:solidFill>
                  <a:srgbClr val="535A64"/>
                </a:solidFill>
                <a:latin typeface="Nimbus Sans"/>
                <a:ea typeface="Nimbus Sans"/>
                <a:cs typeface="Nimbus Sans"/>
              </a:defRPr>
            </a:lvl7pPr>
            <a:lvl8pPr>
              <a:defRPr sz="4350">
                <a:solidFill>
                  <a:srgbClr val="535A64"/>
                </a:solidFill>
                <a:latin typeface="Nimbus Sans"/>
                <a:ea typeface="Nimbus Sans"/>
                <a:cs typeface="Nimbus Sans"/>
              </a:defRPr>
            </a:lvl8pPr>
            <a:lvl9pPr>
              <a:defRPr sz="4350">
                <a:solidFill>
                  <a:srgbClr val="535A64"/>
                </a:solidFill>
                <a:latin typeface="Nimbus Sans"/>
                <a:ea typeface="Nimbus Sans"/>
                <a:cs typeface="Nimbus Sans"/>
              </a:defRPr>
            </a:lvl9pPr>
          </a:lstStyle>
          <a:p xmlns:a="http://schemas.openxmlformats.org/drawingml/2006/main">
            <a:pPr>
              <a:defRPr sz="4350">
                <a:solidFill>
                  <a:srgbClr val="535A64"/>
                </a:solidFill>
                <a:latin typeface="Nimbus Sans"/>
                <a:ea typeface="Nimbus Sans"/>
                <a:cs typeface="Nimbus Sans"/>
              </a:defRPr>
            </a:pPr>
            <a:r>
              <a:rPr sz="4350">
                <a:solidFill>
                  <a:srgbClr val="535A64"/>
                </a:solidFill>
                <a:latin typeface="Nimbus Sans"/>
                <a:ea typeface="Nimbus Sans"/>
                <a:cs typeface="Nimbus Sans"/>
              </a:rPr>
              <a:t>A quieter expression</a:t>
            </a:r>
          </a:p>
          <a:p xmlns:a="http://schemas.openxmlformats.org/drawingml/2006/main">
            <a:pPr>
              <a:defRPr sz="4350">
                <a:solidFill>
                  <a:srgbClr val="535A64"/>
                </a:solidFill>
                <a:latin typeface="Nimbus Sans"/>
                <a:ea typeface="Nimbus Sans"/>
                <a:cs typeface="Nimbus Sans"/>
              </a:defRPr>
            </a:pPr>
            <a:r>
              <a:rPr sz="4350">
                <a:solidFill>
                  <a:srgbClr val="535A64"/>
                </a:solidFill>
                <a:latin typeface="Nimbus Sans"/>
                <a:ea typeface="Nimbus Sans"/>
                <a:cs typeface="Nimbus Sans"/>
              </a:rPr>
              <a:t>of functional energy</a:t>
            </a:r>
          </a:p>
        </p:txBody>
      </p:sp>
      <p:sp>
        <p:nvSpPr>
          <p:cNvPr id="4" name="A distinctive brand world-heading">
            <a:extLst xmlns:a="http://schemas.openxmlformats.org/drawingml/2006/main">
              <a:ext uri="{FF2B5EF4-FFF2-40B4-BE49-F238E27FC236}">
                <a16:creationId xmlns:a16="http://schemas.microsoft.com/office/drawing/2014/main" id="{7C273020-CB5C-457C-80D2-C0A23B4BD400}"/>
              </a:ext>
            </a:extLst>
          </p:cNvPr>
          <p:cNvSpPr>
            <a:spLocks xmlns:a="http://schemas.openxmlformats.org/drawingml/2006/main" noGrp="1"/>
          </p:cNvSpPr>
          <p:nvPr/>
        </p:nvSpPr>
        <p:spPr>
          <a:xfrm xmlns:a="http://schemas.openxmlformats.org/drawingml/2006/main">
            <a:off x="7429500" y="2152650"/>
            <a:ext cx="385762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A distinctive brand world</a:t>
            </a:r>
          </a:p>
        </p:txBody>
      </p:sp>
      <p:sp>
        <p:nvSpPr>
          <p:cNvPr id="5" name="A distinctive brand world-body">
            <a:extLst xmlns:a="http://schemas.openxmlformats.org/drawingml/2006/main">
              <a:ext uri="{FF2B5EF4-FFF2-40B4-BE49-F238E27FC236}">
                <a16:creationId xmlns:a16="http://schemas.microsoft.com/office/drawing/2014/main" id="{3B0A794B-DECC-478B-99D3-4F38C39A6A87}"/>
              </a:ext>
            </a:extLst>
          </p:cNvPr>
          <p:cNvSpPr>
            <a:spLocks xmlns:a="http://schemas.openxmlformats.org/drawingml/2006/main" noGrp="1"/>
          </p:cNvSpPr>
          <p:nvPr/>
        </p:nvSpPr>
        <p:spPr>
          <a:xfrm xmlns:a="http://schemas.openxmlformats.org/drawingml/2006/main">
            <a:off x="7429500" y="2705100"/>
            <a:ext cx="385762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A silver identity, restrained packaging and expansive natural landscapes.</a:t>
            </a:r>
          </a:p>
        </p:txBody>
      </p:sp>
      <p:sp>
        <p:nvSpPr>
          <p:cNvPr id="6" name="Two formulations-heading">
            <a:extLst xmlns:a="http://schemas.openxmlformats.org/drawingml/2006/main">
              <a:ext uri="{FF2B5EF4-FFF2-40B4-BE49-F238E27FC236}">
                <a16:creationId xmlns:a16="http://schemas.microsoft.com/office/drawing/2014/main" id="{B61D767C-266E-4144-94DD-B5BD7F0605F7}"/>
              </a:ext>
            </a:extLst>
          </p:cNvPr>
          <p:cNvSpPr>
            <a:spLocks xmlns:a="http://schemas.openxmlformats.org/drawingml/2006/main" noGrp="1"/>
          </p:cNvSpPr>
          <p:nvPr/>
        </p:nvSpPr>
        <p:spPr>
          <a:xfrm xmlns:a="http://schemas.openxmlformats.org/drawingml/2006/main">
            <a:off x="7429500" y="4095750"/>
            <a:ext cx="385762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Two formulations</a:t>
            </a:r>
          </a:p>
        </p:txBody>
      </p:sp>
      <p:sp>
        <p:nvSpPr>
          <p:cNvPr id="7" name="Two formulations-body">
            <a:extLst xmlns:a="http://schemas.openxmlformats.org/drawingml/2006/main">
              <a:ext uri="{FF2B5EF4-FFF2-40B4-BE49-F238E27FC236}">
                <a16:creationId xmlns:a16="http://schemas.microsoft.com/office/drawing/2014/main" id="{A26DF652-3A7E-45C3-93A6-5A88EB696589}"/>
              </a:ext>
            </a:extLst>
          </p:cNvPr>
          <p:cNvSpPr>
            <a:spLocks xmlns:a="http://schemas.openxmlformats.org/drawingml/2006/main" noGrp="1"/>
          </p:cNvSpPr>
          <p:nvPr/>
        </p:nvSpPr>
        <p:spPr>
          <a:xfrm xmlns:a="http://schemas.openxmlformats.org/drawingml/2006/main">
            <a:off x="7429500" y="4648200"/>
            <a:ext cx="385762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ZERO and MCT-containing FUEL share a coherent three-flavor system.</a:t>
            </a:r>
          </a:p>
        </p:txBody>
      </p:sp>
      <p:sp>
        <p:nvSpPr>
          <p:cNvPr id="8" name="hypothesis">
            <a:extLst xmlns:a="http://schemas.openxmlformats.org/drawingml/2006/main">
              <a:ext uri="{FF2B5EF4-FFF2-40B4-BE49-F238E27FC236}">
                <a16:creationId xmlns:a16="http://schemas.microsoft.com/office/drawing/2014/main" id="{0B00EC7B-5748-4D58-B3B4-F570FE5B51EE}"/>
              </a:ext>
            </a:extLst>
          </p:cNvPr>
          <p:cNvSpPr>
            <a:spLocks xmlns:a="http://schemas.openxmlformats.org/drawingml/2006/main" noGrp="1"/>
          </p:cNvSpPr>
          <p:nvPr/>
        </p:nvSpPr>
        <p:spPr>
          <a:xfrm xmlns:a="http://schemas.openxmlformats.org/drawingml/2006/main">
            <a:off x="714375" y="5000625"/>
            <a:ext cx="590550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75">
                <a:solidFill>
                  <a:srgbClr val="7E8895"/>
                </a:solidFill>
                <a:latin typeface="Nimbus Sans"/>
                <a:ea typeface="Nimbus Sans"/>
                <a:cs typeface="Nimbus Sans"/>
              </a:defRPr>
            </a:defPPr>
            <a:lvl1pPr>
              <a:defRPr sz="1875">
                <a:solidFill>
                  <a:srgbClr val="7E8895"/>
                </a:solidFill>
                <a:latin typeface="Nimbus Sans"/>
                <a:ea typeface="Nimbus Sans"/>
                <a:cs typeface="Nimbus Sans"/>
              </a:defRPr>
            </a:lvl1pPr>
            <a:lvl2pPr>
              <a:defRPr sz="1875">
                <a:solidFill>
                  <a:srgbClr val="7E8895"/>
                </a:solidFill>
                <a:latin typeface="Nimbus Sans"/>
                <a:ea typeface="Nimbus Sans"/>
                <a:cs typeface="Nimbus Sans"/>
              </a:defRPr>
            </a:lvl2pPr>
            <a:lvl3pPr>
              <a:defRPr sz="1875">
                <a:solidFill>
                  <a:srgbClr val="7E8895"/>
                </a:solidFill>
                <a:latin typeface="Nimbus Sans"/>
                <a:ea typeface="Nimbus Sans"/>
                <a:cs typeface="Nimbus Sans"/>
              </a:defRPr>
            </a:lvl3pPr>
            <a:lvl4pPr>
              <a:defRPr sz="1875">
                <a:solidFill>
                  <a:srgbClr val="7E8895"/>
                </a:solidFill>
                <a:latin typeface="Nimbus Sans"/>
                <a:ea typeface="Nimbus Sans"/>
                <a:cs typeface="Nimbus Sans"/>
              </a:defRPr>
            </a:lvl4pPr>
            <a:lvl5pPr>
              <a:defRPr sz="1875">
                <a:solidFill>
                  <a:srgbClr val="7E8895"/>
                </a:solidFill>
                <a:latin typeface="Nimbus Sans"/>
                <a:ea typeface="Nimbus Sans"/>
                <a:cs typeface="Nimbus Sans"/>
              </a:defRPr>
            </a:lvl5pPr>
            <a:lvl6pPr>
              <a:defRPr sz="1875">
                <a:solidFill>
                  <a:srgbClr val="7E8895"/>
                </a:solidFill>
                <a:latin typeface="Nimbus Sans"/>
                <a:ea typeface="Nimbus Sans"/>
                <a:cs typeface="Nimbus Sans"/>
              </a:defRPr>
            </a:lvl6pPr>
            <a:lvl7pPr>
              <a:defRPr sz="1875">
                <a:solidFill>
                  <a:srgbClr val="7E8895"/>
                </a:solidFill>
                <a:latin typeface="Nimbus Sans"/>
                <a:ea typeface="Nimbus Sans"/>
                <a:cs typeface="Nimbus Sans"/>
              </a:defRPr>
            </a:lvl7pPr>
            <a:lvl8pPr>
              <a:defRPr sz="1875">
                <a:solidFill>
                  <a:srgbClr val="7E8895"/>
                </a:solidFill>
                <a:latin typeface="Nimbus Sans"/>
                <a:ea typeface="Nimbus Sans"/>
                <a:cs typeface="Nimbus Sans"/>
              </a:defRPr>
            </a:lvl8pPr>
            <a:lvl9pPr>
              <a:defRPr sz="1875">
                <a:solidFill>
                  <a:srgbClr val="7E8895"/>
                </a:solidFill>
                <a:latin typeface="Nimbus Sans"/>
                <a:ea typeface="Nimbus Sans"/>
                <a:cs typeface="Nimbus Sans"/>
              </a:defRPr>
            </a:lvl9pPr>
          </a:lstStyle>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The commercial hypothesis: premium design and a considered formulation can earn trial and repeat purchase.</a:t>
            </a:r>
          </a:p>
        </p:txBody>
      </p:sp>
    </p:spTree>
    <p:extLst>
      <p:ext uri="{BB962C8B-B14F-4D97-AF65-F5344CB8AC3E}">
        <p14:creationId xmlns:p14="http://schemas.microsoft.com/office/powerpoint/2010/main" val="1733765651"/>
      </p:ext>
    </p:extLst>
  </p:cSld>
</p:sld>
</file>

<file path=ppt/slides/slide3.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11" name="title">
            <a:extLst xmlns:a="http://schemas.openxmlformats.org/drawingml/2006/main">
              <a:ext uri="{FF2B5EF4-FFF2-40B4-BE49-F238E27FC236}">
                <a16:creationId xmlns:a16="http://schemas.microsoft.com/office/drawing/2014/main" id="{1268EF1C-88D1-4225-8C38-5604D6036FAD}"/>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The intended customer</a:t>
            </a:r>
          </a:p>
        </p:txBody>
      </p:sp>
      <p:sp>
        <p:nvSpPr>
          <p:cNvPr id="2" name="subtitle">
            <a:extLst xmlns:a="http://schemas.openxmlformats.org/drawingml/2006/main">
              <a:ext uri="{FF2B5EF4-FFF2-40B4-BE49-F238E27FC236}">
                <a16:creationId xmlns:a16="http://schemas.microsoft.com/office/drawing/2014/main" id="{EF8832D3-A31E-4B68-87B8-4ED609D87B26}"/>
              </a:ext>
            </a:extLst>
          </p:cNvPr>
          <p:cNvSpPr>
            <a:spLocks xmlns:a="http://schemas.openxmlformats.org/drawingml/2006/main" noGrp="1"/>
          </p:cNvSpPr>
          <p:nvPr/>
        </p:nvSpPr>
        <p:spPr>
          <a:xfrm xmlns:a="http://schemas.openxmlformats.org/drawingml/2006/main">
            <a:off x="714375" y="1724025"/>
            <a:ext cx="104775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An adult consumer hypothesis to validate through interviews, sampling and price testing.</a:t>
            </a:r>
          </a:p>
        </p:txBody>
      </p:sp>
      <p:sp>
        <p:nvSpPr>
          <p:cNvPr id="3" name="page-number">
            <a:extLst xmlns:a="http://schemas.openxmlformats.org/drawingml/2006/main">
              <a:ext uri="{FF2B5EF4-FFF2-40B4-BE49-F238E27FC236}">
                <a16:creationId xmlns:a16="http://schemas.microsoft.com/office/drawing/2014/main" id="{D679DAC2-83FF-4F52-8A3E-4748729211AD}"/>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03</a:t>
            </a:r>
          </a:p>
        </p:txBody>
      </p:sp>
      <p:sp>
        <p:nvSpPr>
          <p:cNvPr id="4" name="Active days-heading">
            <a:extLst xmlns:a="http://schemas.openxmlformats.org/drawingml/2006/main">
              <a:ext uri="{FF2B5EF4-FFF2-40B4-BE49-F238E27FC236}">
                <a16:creationId xmlns:a16="http://schemas.microsoft.com/office/drawing/2014/main" id="{FD88375A-3F7C-47A2-B77D-D9C53CE270E9}"/>
              </a:ext>
            </a:extLst>
          </p:cNvPr>
          <p:cNvSpPr>
            <a:spLocks xmlns:a="http://schemas.openxmlformats.org/drawingml/2006/main" noGrp="1"/>
          </p:cNvSpPr>
          <p:nvPr/>
        </p:nvSpPr>
        <p:spPr>
          <a:xfrm xmlns:a="http://schemas.openxmlformats.org/drawingml/2006/main">
            <a:off x="685800" y="28670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Active days</a:t>
            </a:r>
          </a:p>
        </p:txBody>
      </p:sp>
      <p:sp>
        <p:nvSpPr>
          <p:cNvPr id="5" name="Active days-body">
            <a:extLst xmlns:a="http://schemas.openxmlformats.org/drawingml/2006/main">
              <a:ext uri="{FF2B5EF4-FFF2-40B4-BE49-F238E27FC236}">
                <a16:creationId xmlns:a16="http://schemas.microsoft.com/office/drawing/2014/main" id="{D003AC6E-73EA-4A5E-BFC9-67B97A0DB94E}"/>
              </a:ext>
            </a:extLst>
          </p:cNvPr>
          <p:cNvSpPr>
            <a:spLocks xmlns:a="http://schemas.openxmlformats.org/drawingml/2006/main" noGrp="1"/>
          </p:cNvSpPr>
          <p:nvPr/>
        </p:nvSpPr>
        <p:spPr>
          <a:xfrm xmlns:a="http://schemas.openxmlformats.org/drawingml/2006/main">
            <a:off x="685800" y="34194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Outdoor recreation, training and travel are proposed trial occasions.</a:t>
            </a:r>
          </a:p>
        </p:txBody>
      </p:sp>
      <p:sp>
        <p:nvSpPr>
          <p:cNvPr id="6" name="Everyday rituals-heading">
            <a:extLst xmlns:a="http://schemas.openxmlformats.org/drawingml/2006/main">
              <a:ext uri="{FF2B5EF4-FFF2-40B4-BE49-F238E27FC236}">
                <a16:creationId xmlns:a16="http://schemas.microsoft.com/office/drawing/2014/main" id="{E0EC957F-3940-437C-B75D-4FAC3E3196C7}"/>
              </a:ext>
            </a:extLst>
          </p:cNvPr>
          <p:cNvSpPr>
            <a:spLocks xmlns:a="http://schemas.openxmlformats.org/drawingml/2006/main" noGrp="1"/>
          </p:cNvSpPr>
          <p:nvPr/>
        </p:nvSpPr>
        <p:spPr>
          <a:xfrm xmlns:a="http://schemas.openxmlformats.org/drawingml/2006/main">
            <a:off x="4381500" y="28670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Everyday rituals</a:t>
            </a:r>
          </a:p>
        </p:txBody>
      </p:sp>
      <p:sp>
        <p:nvSpPr>
          <p:cNvPr id="7" name="Everyday rituals-body">
            <a:extLst xmlns:a="http://schemas.openxmlformats.org/drawingml/2006/main">
              <a:ext uri="{FF2B5EF4-FFF2-40B4-BE49-F238E27FC236}">
                <a16:creationId xmlns:a16="http://schemas.microsoft.com/office/drawing/2014/main" id="{21668F26-5173-4585-BDEE-CB78AB63F5FA}"/>
              </a:ext>
            </a:extLst>
          </p:cNvPr>
          <p:cNvSpPr>
            <a:spLocks xmlns:a="http://schemas.openxmlformats.org/drawingml/2006/main" noGrp="1"/>
          </p:cNvSpPr>
          <p:nvPr/>
        </p:nvSpPr>
        <p:spPr>
          <a:xfrm xmlns:a="http://schemas.openxmlformats.org/drawingml/2006/main">
            <a:off x="4381500" y="34194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Work and daily routines give the brand a role beyond the mountain.</a:t>
            </a:r>
          </a:p>
        </p:txBody>
      </p:sp>
      <p:sp>
        <p:nvSpPr>
          <p:cNvPr id="8" name="Design awareness-heading">
            <a:extLst xmlns:a="http://schemas.openxmlformats.org/drawingml/2006/main">
              <a:ext uri="{FF2B5EF4-FFF2-40B4-BE49-F238E27FC236}">
                <a16:creationId xmlns:a16="http://schemas.microsoft.com/office/drawing/2014/main" id="{C2053839-8493-481C-825B-E606791D3313}"/>
              </a:ext>
            </a:extLst>
          </p:cNvPr>
          <p:cNvSpPr>
            <a:spLocks xmlns:a="http://schemas.openxmlformats.org/drawingml/2006/main" noGrp="1"/>
          </p:cNvSpPr>
          <p:nvPr/>
        </p:nvSpPr>
        <p:spPr>
          <a:xfrm xmlns:a="http://schemas.openxmlformats.org/drawingml/2006/main">
            <a:off x="8077200" y="28670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Design awareness</a:t>
            </a:r>
          </a:p>
        </p:txBody>
      </p:sp>
      <p:sp>
        <p:nvSpPr>
          <p:cNvPr id="9" name="Design awareness-body">
            <a:extLst xmlns:a="http://schemas.openxmlformats.org/drawingml/2006/main">
              <a:ext uri="{FF2B5EF4-FFF2-40B4-BE49-F238E27FC236}">
                <a16:creationId xmlns:a16="http://schemas.microsoft.com/office/drawing/2014/main" id="{361AACE0-FA51-4D25-9E1B-6C36A36A1A10}"/>
              </a:ext>
            </a:extLst>
          </p:cNvPr>
          <p:cNvSpPr>
            <a:spLocks xmlns:a="http://schemas.openxmlformats.org/drawingml/2006/main" noGrp="1"/>
          </p:cNvSpPr>
          <p:nvPr/>
        </p:nvSpPr>
        <p:spPr>
          <a:xfrm xmlns:a="http://schemas.openxmlformats.org/drawingml/2006/main">
            <a:off x="8077200" y="34194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Refined packaging connects the beverage to modern wellness and lifestyle settings.</a:t>
            </a:r>
          </a:p>
        </p:txBody>
      </p:sp>
      <p:sp>
        <p:nvSpPr>
          <p:cNvPr id="10" name="position">
            <a:extLst xmlns:a="http://schemas.openxmlformats.org/drawingml/2006/main">
              <a:ext uri="{FF2B5EF4-FFF2-40B4-BE49-F238E27FC236}">
                <a16:creationId xmlns:a16="http://schemas.microsoft.com/office/drawing/2014/main" id="{694B99C9-AA6F-436A-A18C-7FD118E40271}"/>
              </a:ext>
            </a:extLst>
          </p:cNvPr>
          <p:cNvSpPr>
            <a:spLocks xmlns:a="http://schemas.openxmlformats.org/drawingml/2006/main" noGrp="1"/>
          </p:cNvSpPr>
          <p:nvPr/>
        </p:nvSpPr>
        <p:spPr>
          <a:xfrm xmlns:a="http://schemas.openxmlformats.org/drawingml/2006/main">
            <a:off x="685800" y="5457825"/>
            <a:ext cx="102870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250">
                <a:solidFill>
                  <a:srgbClr val="535A64"/>
                </a:solidFill>
                <a:latin typeface="Nimbus Sans"/>
                <a:ea typeface="Nimbus Sans"/>
                <a:cs typeface="Nimbus Sans"/>
              </a:defRPr>
            </a:defPPr>
            <a:lvl1pPr>
              <a:defRPr sz="2250">
                <a:solidFill>
                  <a:srgbClr val="535A64"/>
                </a:solidFill>
                <a:latin typeface="Nimbus Sans"/>
                <a:ea typeface="Nimbus Sans"/>
                <a:cs typeface="Nimbus Sans"/>
              </a:defRPr>
            </a:lvl1pPr>
            <a:lvl2pPr>
              <a:defRPr sz="2250">
                <a:solidFill>
                  <a:srgbClr val="535A64"/>
                </a:solidFill>
                <a:latin typeface="Nimbus Sans"/>
                <a:ea typeface="Nimbus Sans"/>
                <a:cs typeface="Nimbus Sans"/>
              </a:defRPr>
            </a:lvl2pPr>
            <a:lvl3pPr>
              <a:defRPr sz="2250">
                <a:solidFill>
                  <a:srgbClr val="535A64"/>
                </a:solidFill>
                <a:latin typeface="Nimbus Sans"/>
                <a:ea typeface="Nimbus Sans"/>
                <a:cs typeface="Nimbus Sans"/>
              </a:defRPr>
            </a:lvl3pPr>
            <a:lvl4pPr>
              <a:defRPr sz="2250">
                <a:solidFill>
                  <a:srgbClr val="535A64"/>
                </a:solidFill>
                <a:latin typeface="Nimbus Sans"/>
                <a:ea typeface="Nimbus Sans"/>
                <a:cs typeface="Nimbus Sans"/>
              </a:defRPr>
            </a:lvl4pPr>
            <a:lvl5pPr>
              <a:defRPr sz="2250">
                <a:solidFill>
                  <a:srgbClr val="535A64"/>
                </a:solidFill>
                <a:latin typeface="Nimbus Sans"/>
                <a:ea typeface="Nimbus Sans"/>
                <a:cs typeface="Nimbus Sans"/>
              </a:defRPr>
            </a:lvl5pPr>
            <a:lvl6pPr>
              <a:defRPr sz="2250">
                <a:solidFill>
                  <a:srgbClr val="535A64"/>
                </a:solidFill>
                <a:latin typeface="Nimbus Sans"/>
                <a:ea typeface="Nimbus Sans"/>
                <a:cs typeface="Nimbus Sans"/>
              </a:defRPr>
            </a:lvl6pPr>
            <a:lvl7pPr>
              <a:defRPr sz="2250">
                <a:solidFill>
                  <a:srgbClr val="535A64"/>
                </a:solidFill>
                <a:latin typeface="Nimbus Sans"/>
                <a:ea typeface="Nimbus Sans"/>
                <a:cs typeface="Nimbus Sans"/>
              </a:defRPr>
            </a:lvl7pPr>
            <a:lvl8pPr>
              <a:defRPr sz="2250">
                <a:solidFill>
                  <a:srgbClr val="535A64"/>
                </a:solidFill>
                <a:latin typeface="Nimbus Sans"/>
                <a:ea typeface="Nimbus Sans"/>
                <a:cs typeface="Nimbus Sans"/>
              </a:defRPr>
            </a:lvl8pPr>
            <a:lvl9pPr>
              <a:defRPr sz="2250">
                <a:solidFill>
                  <a:srgbClr val="535A64"/>
                </a:solidFill>
                <a:latin typeface="Nimbus Sans"/>
                <a:ea typeface="Nimbus Sans"/>
                <a:cs typeface="Nimbus Sans"/>
              </a:defRPr>
            </a:lvl9pPr>
          </a:lstStyle>
          <a:p xmlns:a="http://schemas.openxmlformats.org/drawingml/2006/main">
            <a:pPr>
              <a:defRPr sz="2250">
                <a:solidFill>
                  <a:srgbClr val="535A64"/>
                </a:solidFill>
                <a:latin typeface="Nimbus Sans"/>
                <a:ea typeface="Nimbus Sans"/>
                <a:cs typeface="Nimbus Sans"/>
              </a:defRPr>
            </a:pPr>
            <a:r>
              <a:rPr sz="2250">
                <a:solidFill>
                  <a:srgbClr val="535A64"/>
                </a:solidFill>
                <a:latin typeface="Nimbus Sans"/>
                <a:ea typeface="Nimbus Sans"/>
                <a:cs typeface="Nimbus Sans"/>
              </a:rPr>
              <a:t>Positioning: premium functional refreshment, inspired by the extremes.</a:t>
            </a:r>
          </a:p>
        </p:txBody>
      </p:sp>
    </p:spTree>
    <p:extLst>
      <p:ext uri="{BB962C8B-B14F-4D97-AF65-F5344CB8AC3E}">
        <p14:creationId xmlns:p14="http://schemas.microsoft.com/office/powerpoint/2010/main" val="798911902"/>
      </p:ext>
    </p:extLst>
  </p:cSld>
</p:sld>
</file>

<file path=ppt/slides/slide4.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8" name="title">
            <a:extLst xmlns:a="http://schemas.openxmlformats.org/drawingml/2006/main">
              <a:ext uri="{FF2B5EF4-FFF2-40B4-BE49-F238E27FC236}">
                <a16:creationId xmlns:a16="http://schemas.microsoft.com/office/drawing/2014/main" id="{5A1E6E72-B565-4504-B0C4-A1BD5237833C}"/>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ZERO</a:t>
            </a:r>
          </a:p>
        </p:txBody>
      </p:sp>
      <p:sp>
        <p:nvSpPr>
          <p:cNvPr id="2" name="subtitle">
            <a:extLst xmlns:a="http://schemas.openxmlformats.org/drawingml/2006/main">
              <a:ext uri="{FF2B5EF4-FFF2-40B4-BE49-F238E27FC236}">
                <a16:creationId xmlns:a16="http://schemas.microsoft.com/office/drawing/2014/main" id="{7549B586-0374-44C2-91CD-00AD252E868E}"/>
              </a:ext>
            </a:extLst>
          </p:cNvPr>
          <p:cNvSpPr>
            <a:spLocks xmlns:a="http://schemas.openxmlformats.org/drawingml/2006/main" noGrp="1"/>
          </p:cNvSpPr>
          <p:nvPr/>
        </p:nvSpPr>
        <p:spPr>
          <a:xfrm xmlns:a="http://schemas.openxmlformats.org/drawingml/2006/main">
            <a:off x="714375" y="1724025"/>
            <a:ext cx="104775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Silver cans. A crisp, sparkling energy direction.</a:t>
            </a:r>
          </a:p>
        </p:txBody>
      </p:sp>
      <p:sp>
        <p:nvSpPr>
          <p:cNvPr id="3" name="page-number">
            <a:extLst xmlns:a="http://schemas.openxmlformats.org/drawingml/2006/main">
              <a:ext uri="{FF2B5EF4-FFF2-40B4-BE49-F238E27FC236}">
                <a16:creationId xmlns:a16="http://schemas.microsoft.com/office/drawing/2014/main" id="{07BBFDBB-FB41-4830-9C35-C813053326C4}"/>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04</a:t>
            </a:r>
          </a:p>
        </p:txBody>
      </p:sp>
      <p:pic>
        <p:nvPicPr>
          <p:cNvPr id="4" name="">
            <a:extLst xmlns:a="http://schemas.openxmlformats.org/drawingml/2006/main">
              <a:ext uri="{FF2B5EF4-FFF2-40B4-BE49-F238E27FC236}">
                <a16:creationId xmlns:a16="http://schemas.microsoft.com/office/drawing/2014/main" id="{E9F20F6C-A05F-4D84-B288-7A5A574A5E1C}"/>
              </a:ext>
            </a:extLst>
          </p:cNvPr>
          <p:cNvPicPr>
            <a:picLocks xmlns:a="http://schemas.openxmlformats.org/drawingml/2006/main" noChangeAspect="1"/>
          </p:cNvPicPr>
          <p:nvPr/>
        </p:nvPicPr>
        <p:blipFill>
          <a:blip xmlns:r="http://schemas.openxmlformats.org/officeDocument/2006/relationships" xmlns:a="http://schemas.openxmlformats.org/drawingml/2006/main" r:embed="R7f3af50cbc354521"/>
          <a:stretch xmlns:a="http://schemas.openxmlformats.org/drawingml/2006/main"/>
        </p:blipFill>
        <p:spPr>
          <a:xfrm xmlns:a="http://schemas.openxmlformats.org/drawingml/2006/main">
            <a:off x="5798344" y="2276475"/>
            <a:ext cx="5357813" cy="3571875"/>
          </a:xfrm>
          <a:prstGeom xmlns:a="http://schemas.openxmlformats.org/drawingml/2006/main" prst="rect">
            <a:avLst/>
          </a:prstGeom>
        </p:spPr>
      </p:pic>
      <p:sp>
        <p:nvSpPr>
          <p:cNvPr id="5" name="zero-brief">
            <a:extLst xmlns:a="http://schemas.openxmlformats.org/drawingml/2006/main">
              <a:ext uri="{FF2B5EF4-FFF2-40B4-BE49-F238E27FC236}">
                <a16:creationId xmlns:a16="http://schemas.microsoft.com/office/drawing/2014/main" id="{E7759993-9DA6-4D25-A187-87D8A283A014}"/>
              </a:ext>
            </a:extLst>
          </p:cNvPr>
          <p:cNvSpPr>
            <a:spLocks xmlns:a="http://schemas.openxmlformats.org/drawingml/2006/main" noGrp="1"/>
          </p:cNvSpPr>
          <p:nvPr/>
        </p:nvSpPr>
        <p:spPr>
          <a:xfrm xmlns:a="http://schemas.openxmlformats.org/drawingml/2006/main">
            <a:off x="685800" y="2847975"/>
            <a:ext cx="4000500" cy="1524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250">
                <a:solidFill>
                  <a:srgbClr val="535A64"/>
                </a:solidFill>
                <a:latin typeface="Nimbus Sans"/>
                <a:ea typeface="Nimbus Sans"/>
                <a:cs typeface="Nimbus Sans"/>
              </a:defRPr>
            </a:defPPr>
            <a:lvl1pPr>
              <a:defRPr sz="2250">
                <a:solidFill>
                  <a:srgbClr val="535A64"/>
                </a:solidFill>
                <a:latin typeface="Nimbus Sans"/>
                <a:ea typeface="Nimbus Sans"/>
                <a:cs typeface="Nimbus Sans"/>
              </a:defRPr>
            </a:lvl1pPr>
            <a:lvl2pPr>
              <a:defRPr sz="2250">
                <a:solidFill>
                  <a:srgbClr val="535A64"/>
                </a:solidFill>
                <a:latin typeface="Nimbus Sans"/>
                <a:ea typeface="Nimbus Sans"/>
                <a:cs typeface="Nimbus Sans"/>
              </a:defRPr>
            </a:lvl2pPr>
            <a:lvl3pPr>
              <a:defRPr sz="2250">
                <a:solidFill>
                  <a:srgbClr val="535A64"/>
                </a:solidFill>
                <a:latin typeface="Nimbus Sans"/>
                <a:ea typeface="Nimbus Sans"/>
                <a:cs typeface="Nimbus Sans"/>
              </a:defRPr>
            </a:lvl3pPr>
            <a:lvl4pPr>
              <a:defRPr sz="2250">
                <a:solidFill>
                  <a:srgbClr val="535A64"/>
                </a:solidFill>
                <a:latin typeface="Nimbus Sans"/>
                <a:ea typeface="Nimbus Sans"/>
                <a:cs typeface="Nimbus Sans"/>
              </a:defRPr>
            </a:lvl4pPr>
            <a:lvl5pPr>
              <a:defRPr sz="2250">
                <a:solidFill>
                  <a:srgbClr val="535A64"/>
                </a:solidFill>
                <a:latin typeface="Nimbus Sans"/>
                <a:ea typeface="Nimbus Sans"/>
                <a:cs typeface="Nimbus Sans"/>
              </a:defRPr>
            </a:lvl5pPr>
            <a:lvl6pPr>
              <a:defRPr sz="2250">
                <a:solidFill>
                  <a:srgbClr val="535A64"/>
                </a:solidFill>
                <a:latin typeface="Nimbus Sans"/>
                <a:ea typeface="Nimbus Sans"/>
                <a:cs typeface="Nimbus Sans"/>
              </a:defRPr>
            </a:lvl6pPr>
            <a:lvl7pPr>
              <a:defRPr sz="2250">
                <a:solidFill>
                  <a:srgbClr val="535A64"/>
                </a:solidFill>
                <a:latin typeface="Nimbus Sans"/>
                <a:ea typeface="Nimbus Sans"/>
                <a:cs typeface="Nimbus Sans"/>
              </a:defRPr>
            </a:lvl7pPr>
            <a:lvl8pPr>
              <a:defRPr sz="2250">
                <a:solidFill>
                  <a:srgbClr val="535A64"/>
                </a:solidFill>
                <a:latin typeface="Nimbus Sans"/>
                <a:ea typeface="Nimbus Sans"/>
                <a:cs typeface="Nimbus Sans"/>
              </a:defRPr>
            </a:lvl8pPr>
            <a:lvl9pPr>
              <a:defRPr sz="2250">
                <a:solidFill>
                  <a:srgbClr val="535A64"/>
                </a:solidFill>
                <a:latin typeface="Nimbus Sans"/>
                <a:ea typeface="Nimbus Sans"/>
                <a:cs typeface="Nimbus Sans"/>
              </a:defRPr>
            </a:lvl9pPr>
          </a:lstStyle>
          <a:p xmlns:a="http://schemas.openxmlformats.org/drawingml/2006/main">
            <a:pPr>
              <a:defRPr sz="2250">
                <a:solidFill>
                  <a:srgbClr val="535A64"/>
                </a:solidFill>
                <a:latin typeface="Nimbus Sans"/>
                <a:ea typeface="Nimbus Sans"/>
                <a:cs typeface="Nimbus Sans"/>
              </a:defRPr>
            </a:pPr>
            <a:r>
              <a:rPr sz="2250">
                <a:solidFill>
                  <a:srgbClr val="535A64"/>
                </a:solidFill>
                <a:latin typeface="Nimbus Sans"/>
                <a:ea typeface="Nimbus Sans"/>
                <a:cs typeface="Nimbus Sans"/>
              </a:rPr>
              <a:t>Caffeine + L-theanine</a:t>
            </a:r>
          </a:p>
          <a:p xmlns:a="http://schemas.openxmlformats.org/drawingml/2006/main">
            <a:pPr>
              <a:defRPr sz="2250">
                <a:solidFill>
                  <a:srgbClr val="535A64"/>
                </a:solidFill>
                <a:latin typeface="Nimbus Sans"/>
                <a:ea typeface="Nimbus Sans"/>
                <a:cs typeface="Nimbus Sans"/>
              </a:defRPr>
            </a:pPr>
            <a:r>
              <a:rPr sz="2250">
                <a:solidFill>
                  <a:srgbClr val="535A64"/>
                </a:solidFill>
                <a:latin typeface="Nimbus Sans"/>
                <a:ea typeface="Nimbus Sans"/>
                <a:cs typeface="Nimbus Sans"/>
              </a:rPr>
              <a:t>Sodium + potassium</a:t>
            </a:r>
          </a:p>
          <a:p xmlns:a="http://schemas.openxmlformats.org/drawingml/2006/main">
            <a:pPr>
              <a:defRPr sz="2250">
                <a:solidFill>
                  <a:srgbClr val="535A64"/>
                </a:solidFill>
                <a:latin typeface="Nimbus Sans"/>
                <a:ea typeface="Nimbus Sans"/>
                <a:cs typeface="Nimbus Sans"/>
              </a:defRPr>
            </a:pPr>
            <a:r>
              <a:rPr sz="2250">
                <a:solidFill>
                  <a:srgbClr val="535A64"/>
                </a:solidFill>
                <a:latin typeface="Nimbus Sans"/>
                <a:ea typeface="Nimbus Sans"/>
                <a:cs typeface="Nimbus Sans"/>
              </a:rPr>
              <a:t>B6 + B12</a:t>
            </a:r>
          </a:p>
        </p:txBody>
      </p:sp>
      <p:sp>
        <p:nvSpPr>
          <p:cNvPr id="6" name="zero-target">
            <a:extLst xmlns:a="http://schemas.openxmlformats.org/drawingml/2006/main">
              <a:ext uri="{FF2B5EF4-FFF2-40B4-BE49-F238E27FC236}">
                <a16:creationId xmlns:a16="http://schemas.microsoft.com/office/drawing/2014/main" id="{ADFEDEFB-C2D7-4235-B4BB-25CF21871861}"/>
              </a:ext>
            </a:extLst>
          </p:cNvPr>
          <p:cNvSpPr>
            <a:spLocks xmlns:a="http://schemas.openxmlformats.org/drawingml/2006/main" noGrp="1"/>
          </p:cNvSpPr>
          <p:nvPr/>
        </p:nvSpPr>
        <p:spPr>
          <a:xfrm xmlns:a="http://schemas.openxmlformats.org/drawingml/2006/main">
            <a:off x="685800" y="4733925"/>
            <a:ext cx="4095750" cy="857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75">
                <a:solidFill>
                  <a:srgbClr val="7E8895"/>
                </a:solidFill>
                <a:latin typeface="Nimbus Sans"/>
                <a:ea typeface="Nimbus Sans"/>
                <a:cs typeface="Nimbus Sans"/>
              </a:defRPr>
            </a:defPPr>
            <a:lvl1pPr>
              <a:defRPr sz="1875">
                <a:solidFill>
                  <a:srgbClr val="7E8895"/>
                </a:solidFill>
                <a:latin typeface="Nimbus Sans"/>
                <a:ea typeface="Nimbus Sans"/>
                <a:cs typeface="Nimbus Sans"/>
              </a:defRPr>
            </a:lvl1pPr>
            <a:lvl2pPr>
              <a:defRPr sz="1875">
                <a:solidFill>
                  <a:srgbClr val="7E8895"/>
                </a:solidFill>
                <a:latin typeface="Nimbus Sans"/>
                <a:ea typeface="Nimbus Sans"/>
                <a:cs typeface="Nimbus Sans"/>
              </a:defRPr>
            </a:lvl2pPr>
            <a:lvl3pPr>
              <a:defRPr sz="1875">
                <a:solidFill>
                  <a:srgbClr val="7E8895"/>
                </a:solidFill>
                <a:latin typeface="Nimbus Sans"/>
                <a:ea typeface="Nimbus Sans"/>
                <a:cs typeface="Nimbus Sans"/>
              </a:defRPr>
            </a:lvl3pPr>
            <a:lvl4pPr>
              <a:defRPr sz="1875">
                <a:solidFill>
                  <a:srgbClr val="7E8895"/>
                </a:solidFill>
                <a:latin typeface="Nimbus Sans"/>
                <a:ea typeface="Nimbus Sans"/>
                <a:cs typeface="Nimbus Sans"/>
              </a:defRPr>
            </a:lvl4pPr>
            <a:lvl5pPr>
              <a:defRPr sz="1875">
                <a:solidFill>
                  <a:srgbClr val="7E8895"/>
                </a:solidFill>
                <a:latin typeface="Nimbus Sans"/>
                <a:ea typeface="Nimbus Sans"/>
                <a:cs typeface="Nimbus Sans"/>
              </a:defRPr>
            </a:lvl5pPr>
            <a:lvl6pPr>
              <a:defRPr sz="1875">
                <a:solidFill>
                  <a:srgbClr val="7E8895"/>
                </a:solidFill>
                <a:latin typeface="Nimbus Sans"/>
                <a:ea typeface="Nimbus Sans"/>
                <a:cs typeface="Nimbus Sans"/>
              </a:defRPr>
            </a:lvl6pPr>
            <a:lvl7pPr>
              <a:defRPr sz="1875">
                <a:solidFill>
                  <a:srgbClr val="7E8895"/>
                </a:solidFill>
                <a:latin typeface="Nimbus Sans"/>
                <a:ea typeface="Nimbus Sans"/>
                <a:cs typeface="Nimbus Sans"/>
              </a:defRPr>
            </a:lvl7pPr>
            <a:lvl8pPr>
              <a:defRPr sz="1875">
                <a:solidFill>
                  <a:srgbClr val="7E8895"/>
                </a:solidFill>
                <a:latin typeface="Nimbus Sans"/>
                <a:ea typeface="Nimbus Sans"/>
                <a:cs typeface="Nimbus Sans"/>
              </a:defRPr>
            </a:lvl8pPr>
            <a:lvl9pPr>
              <a:defRPr sz="1875">
                <a:solidFill>
                  <a:srgbClr val="7E8895"/>
                </a:solidFill>
                <a:latin typeface="Nimbus Sans"/>
                <a:ea typeface="Nimbus Sans"/>
                <a:cs typeface="Nimbus Sans"/>
              </a:defRPr>
            </a:lvl9pPr>
          </a:lstStyle>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Zero sugar and zero calories</a:t>
            </a:r>
          </a:p>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are formulation targets.</a:t>
            </a:r>
          </a:p>
        </p:txBody>
      </p:sp>
      <p:sp>
        <p:nvSpPr>
          <p:cNvPr id="7" name="zero-note">
            <a:extLst xmlns:a="http://schemas.openxmlformats.org/drawingml/2006/main">
              <a:ext uri="{FF2B5EF4-FFF2-40B4-BE49-F238E27FC236}">
                <a16:creationId xmlns:a16="http://schemas.microsoft.com/office/drawing/2014/main" id="{7BD83290-338C-44D3-AC0E-7639B4D94C67}"/>
              </a:ext>
            </a:extLst>
          </p:cNvPr>
          <p:cNvSpPr>
            <a:spLocks xmlns:a="http://schemas.openxmlformats.org/drawingml/2006/main" noGrp="1"/>
          </p:cNvSpPr>
          <p:nvPr/>
        </p:nvSpPr>
        <p:spPr>
          <a:xfrm xmlns:a="http://schemas.openxmlformats.org/drawingml/2006/main">
            <a:off x="685800" y="6000750"/>
            <a:ext cx="10096500" cy="523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275">
                <a:solidFill>
                  <a:srgbClr val="7E8895"/>
                </a:solidFill>
                <a:latin typeface="Nimbus Sans"/>
                <a:ea typeface="Nimbus Sans"/>
                <a:cs typeface="Nimbus Sans"/>
              </a:defRPr>
            </a:defPPr>
            <a:lvl1pPr>
              <a:defRPr sz="1275">
                <a:solidFill>
                  <a:srgbClr val="7E8895"/>
                </a:solidFill>
                <a:latin typeface="Nimbus Sans"/>
                <a:ea typeface="Nimbus Sans"/>
                <a:cs typeface="Nimbus Sans"/>
              </a:defRPr>
            </a:lvl1pPr>
            <a:lvl2pPr>
              <a:defRPr sz="1275">
                <a:solidFill>
                  <a:srgbClr val="7E8895"/>
                </a:solidFill>
                <a:latin typeface="Nimbus Sans"/>
                <a:ea typeface="Nimbus Sans"/>
                <a:cs typeface="Nimbus Sans"/>
              </a:defRPr>
            </a:lvl2pPr>
            <a:lvl3pPr>
              <a:defRPr sz="1275">
                <a:solidFill>
                  <a:srgbClr val="7E8895"/>
                </a:solidFill>
                <a:latin typeface="Nimbus Sans"/>
                <a:ea typeface="Nimbus Sans"/>
                <a:cs typeface="Nimbus Sans"/>
              </a:defRPr>
            </a:lvl3pPr>
            <a:lvl4pPr>
              <a:defRPr sz="1275">
                <a:solidFill>
                  <a:srgbClr val="7E8895"/>
                </a:solidFill>
                <a:latin typeface="Nimbus Sans"/>
                <a:ea typeface="Nimbus Sans"/>
                <a:cs typeface="Nimbus Sans"/>
              </a:defRPr>
            </a:lvl4pPr>
            <a:lvl5pPr>
              <a:defRPr sz="1275">
                <a:solidFill>
                  <a:srgbClr val="7E8895"/>
                </a:solidFill>
                <a:latin typeface="Nimbus Sans"/>
                <a:ea typeface="Nimbus Sans"/>
                <a:cs typeface="Nimbus Sans"/>
              </a:defRPr>
            </a:lvl5pPr>
            <a:lvl6pPr>
              <a:defRPr sz="1275">
                <a:solidFill>
                  <a:srgbClr val="7E8895"/>
                </a:solidFill>
                <a:latin typeface="Nimbus Sans"/>
                <a:ea typeface="Nimbus Sans"/>
                <a:cs typeface="Nimbus Sans"/>
              </a:defRPr>
            </a:lvl6pPr>
            <a:lvl7pPr>
              <a:defRPr sz="1275">
                <a:solidFill>
                  <a:srgbClr val="7E8895"/>
                </a:solidFill>
                <a:latin typeface="Nimbus Sans"/>
                <a:ea typeface="Nimbus Sans"/>
                <a:cs typeface="Nimbus Sans"/>
              </a:defRPr>
            </a:lvl7pPr>
            <a:lvl8pPr>
              <a:defRPr sz="1275">
                <a:solidFill>
                  <a:srgbClr val="7E8895"/>
                </a:solidFill>
                <a:latin typeface="Nimbus Sans"/>
                <a:ea typeface="Nimbus Sans"/>
                <a:cs typeface="Nimbus Sans"/>
              </a:defRPr>
            </a:lvl8pPr>
            <a:lvl9pPr>
              <a:defRPr sz="1275">
                <a:solidFill>
                  <a:srgbClr val="7E8895"/>
                </a:solidFill>
                <a:latin typeface="Nimbus Sans"/>
                <a:ea typeface="Nimbus Sans"/>
                <a:cs typeface="Nimbus Sans"/>
              </a:defRPr>
            </a:lvl9pPr>
          </a:lstStyle>
          <a:p xmlns:a="http://schemas.openxmlformats.org/drawingml/2006/main">
            <a:pPr>
              <a:defRPr sz="1275">
                <a:solidFill>
                  <a:srgbClr val="7E8895"/>
                </a:solidFill>
                <a:latin typeface="Nimbus Sans"/>
                <a:ea typeface="Nimbus Sans"/>
                <a:cs typeface="Nimbus Sans"/>
              </a:defRPr>
            </a:pPr>
            <a:r>
              <a:rPr sz="1275">
                <a:solidFill>
                  <a:srgbClr val="7E8895"/>
                </a:solidFill>
                <a:latin typeface="Nimbus Sans"/>
                <a:ea typeface="Nimbus Sans"/>
                <a:cs typeface="Nimbus Sans"/>
              </a:rPr>
              <a:t>Early brief: 120 mg caffeine and 100 mg L-theanine per 12 fl oz. Development targets only. Final formula, nutrition and claims remain unvalidated.</a:t>
            </a:r>
          </a:p>
        </p:txBody>
      </p:sp>
    </p:spTree>
    <p:extLst>
      <p:ext uri="{BB962C8B-B14F-4D97-AF65-F5344CB8AC3E}">
        <p14:creationId xmlns:p14="http://schemas.microsoft.com/office/powerpoint/2010/main" val="583047123"/>
      </p:ext>
    </p:extLst>
  </p:cSld>
</p:sld>
</file>

<file path=ppt/slides/slide5.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8" name="title">
            <a:extLst xmlns:a="http://schemas.openxmlformats.org/drawingml/2006/main">
              <a:ext uri="{FF2B5EF4-FFF2-40B4-BE49-F238E27FC236}">
                <a16:creationId xmlns:a16="http://schemas.microsoft.com/office/drawing/2014/main" id="{C60754D4-0DEA-43FC-8576-A01031884753}"/>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FUEL</a:t>
            </a:r>
          </a:p>
        </p:txBody>
      </p:sp>
      <p:sp>
        <p:nvSpPr>
          <p:cNvPr id="2" name="subtitle">
            <a:extLst xmlns:a="http://schemas.openxmlformats.org/drawingml/2006/main">
              <a:ext uri="{FF2B5EF4-FFF2-40B4-BE49-F238E27FC236}">
                <a16:creationId xmlns:a16="http://schemas.microsoft.com/office/drawing/2014/main" id="{F2F77E8A-3148-4F44-AFE9-D24B2F0148A3}"/>
              </a:ext>
            </a:extLst>
          </p:cNvPr>
          <p:cNvSpPr>
            <a:spLocks xmlns:a="http://schemas.openxmlformats.org/drawingml/2006/main" noGrp="1"/>
          </p:cNvSpPr>
          <p:nvPr/>
        </p:nvSpPr>
        <p:spPr>
          <a:xfrm xmlns:a="http://schemas.openxmlformats.org/drawingml/2006/main">
            <a:off x="714375" y="1724025"/>
            <a:ext cx="104775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White cans with subtle iridescence. The formulation with added MCT oil.</a:t>
            </a:r>
          </a:p>
        </p:txBody>
      </p:sp>
      <p:sp>
        <p:nvSpPr>
          <p:cNvPr id="3" name="page-number">
            <a:extLst xmlns:a="http://schemas.openxmlformats.org/drawingml/2006/main">
              <a:ext uri="{FF2B5EF4-FFF2-40B4-BE49-F238E27FC236}">
                <a16:creationId xmlns:a16="http://schemas.microsoft.com/office/drawing/2014/main" id="{021A03F5-9233-4665-9BB9-2079E2DFEE25}"/>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05</a:t>
            </a:r>
          </a:p>
        </p:txBody>
      </p:sp>
      <p:pic>
        <p:nvPicPr>
          <p:cNvPr id="4" name="">
            <a:extLst xmlns:a="http://schemas.openxmlformats.org/drawingml/2006/main">
              <a:ext uri="{FF2B5EF4-FFF2-40B4-BE49-F238E27FC236}">
                <a16:creationId xmlns:a16="http://schemas.microsoft.com/office/drawing/2014/main" id="{169F4CA1-05F3-488F-9FF1-9EBE60D61A9C}"/>
              </a:ext>
            </a:extLst>
          </p:cNvPr>
          <p:cNvPicPr>
            <a:picLocks xmlns:a="http://schemas.openxmlformats.org/drawingml/2006/main" noChangeAspect="1"/>
          </p:cNvPicPr>
          <p:nvPr/>
        </p:nvPicPr>
        <p:blipFill>
          <a:blip xmlns:r="http://schemas.openxmlformats.org/officeDocument/2006/relationships" xmlns:a="http://schemas.openxmlformats.org/drawingml/2006/main" r:embed="R1ec6abccefcc458f"/>
          <a:stretch xmlns:a="http://schemas.openxmlformats.org/drawingml/2006/main"/>
        </p:blipFill>
        <p:spPr>
          <a:xfrm xmlns:a="http://schemas.openxmlformats.org/drawingml/2006/main">
            <a:off x="5798344" y="2276475"/>
            <a:ext cx="5357813" cy="3571875"/>
          </a:xfrm>
          <a:prstGeom xmlns:a="http://schemas.openxmlformats.org/drawingml/2006/main" prst="rect">
            <a:avLst/>
          </a:prstGeom>
        </p:spPr>
      </p:pic>
      <p:sp>
        <p:nvSpPr>
          <p:cNvPr id="5" name="fuel-brief">
            <a:extLst xmlns:a="http://schemas.openxmlformats.org/drawingml/2006/main">
              <a:ext uri="{FF2B5EF4-FFF2-40B4-BE49-F238E27FC236}">
                <a16:creationId xmlns:a16="http://schemas.microsoft.com/office/drawing/2014/main" id="{62AD9646-0FB1-4702-9825-8B1C8098A6C1}"/>
              </a:ext>
            </a:extLst>
          </p:cNvPr>
          <p:cNvSpPr>
            <a:spLocks xmlns:a="http://schemas.openxmlformats.org/drawingml/2006/main" noGrp="1"/>
          </p:cNvSpPr>
          <p:nvPr/>
        </p:nvSpPr>
        <p:spPr>
          <a:xfrm xmlns:a="http://schemas.openxmlformats.org/drawingml/2006/main">
            <a:off x="685800" y="2847975"/>
            <a:ext cx="409575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925">
                <a:solidFill>
                  <a:srgbClr val="535A64"/>
                </a:solidFill>
                <a:latin typeface="Nimbus Sans"/>
                <a:ea typeface="Nimbus Sans"/>
                <a:cs typeface="Nimbus Sans"/>
              </a:defRPr>
            </a:defPPr>
            <a:lvl1pPr>
              <a:defRPr sz="2925">
                <a:solidFill>
                  <a:srgbClr val="535A64"/>
                </a:solidFill>
                <a:latin typeface="Nimbus Sans"/>
                <a:ea typeface="Nimbus Sans"/>
                <a:cs typeface="Nimbus Sans"/>
              </a:defRPr>
            </a:lvl1pPr>
            <a:lvl2pPr>
              <a:defRPr sz="2925">
                <a:solidFill>
                  <a:srgbClr val="535A64"/>
                </a:solidFill>
                <a:latin typeface="Nimbus Sans"/>
                <a:ea typeface="Nimbus Sans"/>
                <a:cs typeface="Nimbus Sans"/>
              </a:defRPr>
            </a:lvl2pPr>
            <a:lvl3pPr>
              <a:defRPr sz="2925">
                <a:solidFill>
                  <a:srgbClr val="535A64"/>
                </a:solidFill>
                <a:latin typeface="Nimbus Sans"/>
                <a:ea typeface="Nimbus Sans"/>
                <a:cs typeface="Nimbus Sans"/>
              </a:defRPr>
            </a:lvl3pPr>
            <a:lvl4pPr>
              <a:defRPr sz="2925">
                <a:solidFill>
                  <a:srgbClr val="535A64"/>
                </a:solidFill>
                <a:latin typeface="Nimbus Sans"/>
                <a:ea typeface="Nimbus Sans"/>
                <a:cs typeface="Nimbus Sans"/>
              </a:defRPr>
            </a:lvl4pPr>
            <a:lvl5pPr>
              <a:defRPr sz="2925">
                <a:solidFill>
                  <a:srgbClr val="535A64"/>
                </a:solidFill>
                <a:latin typeface="Nimbus Sans"/>
                <a:ea typeface="Nimbus Sans"/>
                <a:cs typeface="Nimbus Sans"/>
              </a:defRPr>
            </a:lvl5pPr>
            <a:lvl6pPr>
              <a:defRPr sz="2925">
                <a:solidFill>
                  <a:srgbClr val="535A64"/>
                </a:solidFill>
                <a:latin typeface="Nimbus Sans"/>
                <a:ea typeface="Nimbus Sans"/>
                <a:cs typeface="Nimbus Sans"/>
              </a:defRPr>
            </a:lvl6pPr>
            <a:lvl7pPr>
              <a:defRPr sz="2925">
                <a:solidFill>
                  <a:srgbClr val="535A64"/>
                </a:solidFill>
                <a:latin typeface="Nimbus Sans"/>
                <a:ea typeface="Nimbus Sans"/>
                <a:cs typeface="Nimbus Sans"/>
              </a:defRPr>
            </a:lvl7pPr>
            <a:lvl8pPr>
              <a:defRPr sz="2925">
                <a:solidFill>
                  <a:srgbClr val="535A64"/>
                </a:solidFill>
                <a:latin typeface="Nimbus Sans"/>
                <a:ea typeface="Nimbus Sans"/>
                <a:cs typeface="Nimbus Sans"/>
              </a:defRPr>
            </a:lvl8pPr>
            <a:lvl9pPr>
              <a:defRPr sz="2925">
                <a:solidFill>
                  <a:srgbClr val="535A64"/>
                </a:solidFill>
                <a:latin typeface="Nimbus Sans"/>
                <a:ea typeface="Nimbus Sans"/>
                <a:cs typeface="Nimbus Sans"/>
              </a:defRPr>
            </a:lvl9pPr>
          </a:lstStyle>
          <a:p xmlns:a="http://schemas.openxmlformats.org/drawingml/2006/main">
            <a:pPr>
              <a:defRPr sz="2925">
                <a:solidFill>
                  <a:srgbClr val="535A64"/>
                </a:solidFill>
                <a:latin typeface="Nimbus Sans"/>
                <a:ea typeface="Nimbus Sans"/>
                <a:cs typeface="Nimbus Sans"/>
              </a:defRPr>
            </a:pPr>
            <a:r>
              <a:rPr sz="2925">
                <a:solidFill>
                  <a:srgbClr val="535A64"/>
                </a:solidFill>
                <a:latin typeface="Nimbus Sans"/>
                <a:ea typeface="Nimbus Sans"/>
                <a:cs typeface="Nimbus Sans"/>
              </a:rPr>
              <a:t>Medium-chain</a:t>
            </a:r>
          </a:p>
          <a:p xmlns:a="http://schemas.openxmlformats.org/drawingml/2006/main">
            <a:pPr>
              <a:defRPr sz="2925">
                <a:solidFill>
                  <a:srgbClr val="535A64"/>
                </a:solidFill>
                <a:latin typeface="Nimbus Sans"/>
                <a:ea typeface="Nimbus Sans"/>
                <a:cs typeface="Nimbus Sans"/>
              </a:defRPr>
            </a:pPr>
            <a:r>
              <a:rPr sz="2925">
                <a:solidFill>
                  <a:srgbClr val="535A64"/>
                </a:solidFill>
                <a:latin typeface="Nimbus Sans"/>
                <a:ea typeface="Nimbus Sans"/>
                <a:cs typeface="Nimbus Sans"/>
              </a:rPr>
              <a:t>triglyceride oil</a:t>
            </a:r>
          </a:p>
        </p:txBody>
      </p:sp>
      <p:sp>
        <p:nvSpPr>
          <p:cNvPr id="6" name="fuel-development">
            <a:extLst xmlns:a="http://schemas.openxmlformats.org/drawingml/2006/main">
              <a:ext uri="{FF2B5EF4-FFF2-40B4-BE49-F238E27FC236}">
                <a16:creationId xmlns:a16="http://schemas.microsoft.com/office/drawing/2014/main" id="{8832054F-EE71-4A5B-9C02-A9CCBFE58719}"/>
              </a:ext>
            </a:extLst>
          </p:cNvPr>
          <p:cNvSpPr>
            <a:spLocks xmlns:a="http://schemas.openxmlformats.org/drawingml/2006/main" noGrp="1"/>
          </p:cNvSpPr>
          <p:nvPr/>
        </p:nvSpPr>
        <p:spPr>
          <a:xfrm xmlns:a="http://schemas.openxmlformats.org/drawingml/2006/main">
            <a:off x="685800" y="4200525"/>
            <a:ext cx="4238625" cy="1619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75">
                <a:solidFill>
                  <a:srgbClr val="7E8895"/>
                </a:solidFill>
                <a:latin typeface="Nimbus Sans"/>
                <a:ea typeface="Nimbus Sans"/>
                <a:cs typeface="Nimbus Sans"/>
              </a:defRPr>
            </a:defPPr>
            <a:lvl1pPr>
              <a:defRPr sz="1875">
                <a:solidFill>
                  <a:srgbClr val="7E8895"/>
                </a:solidFill>
                <a:latin typeface="Nimbus Sans"/>
                <a:ea typeface="Nimbus Sans"/>
                <a:cs typeface="Nimbus Sans"/>
              </a:defRPr>
            </a:lvl1pPr>
            <a:lvl2pPr>
              <a:defRPr sz="1875">
                <a:solidFill>
                  <a:srgbClr val="7E8895"/>
                </a:solidFill>
                <a:latin typeface="Nimbus Sans"/>
                <a:ea typeface="Nimbus Sans"/>
                <a:cs typeface="Nimbus Sans"/>
              </a:defRPr>
            </a:lvl2pPr>
            <a:lvl3pPr>
              <a:defRPr sz="1875">
                <a:solidFill>
                  <a:srgbClr val="7E8895"/>
                </a:solidFill>
                <a:latin typeface="Nimbus Sans"/>
                <a:ea typeface="Nimbus Sans"/>
                <a:cs typeface="Nimbus Sans"/>
              </a:defRPr>
            </a:lvl3pPr>
            <a:lvl4pPr>
              <a:defRPr sz="1875">
                <a:solidFill>
                  <a:srgbClr val="7E8895"/>
                </a:solidFill>
                <a:latin typeface="Nimbus Sans"/>
                <a:ea typeface="Nimbus Sans"/>
                <a:cs typeface="Nimbus Sans"/>
              </a:defRPr>
            </a:lvl4pPr>
            <a:lvl5pPr>
              <a:defRPr sz="1875">
                <a:solidFill>
                  <a:srgbClr val="7E8895"/>
                </a:solidFill>
                <a:latin typeface="Nimbus Sans"/>
                <a:ea typeface="Nimbus Sans"/>
                <a:cs typeface="Nimbus Sans"/>
              </a:defRPr>
            </a:lvl5pPr>
            <a:lvl6pPr>
              <a:defRPr sz="1875">
                <a:solidFill>
                  <a:srgbClr val="7E8895"/>
                </a:solidFill>
                <a:latin typeface="Nimbus Sans"/>
                <a:ea typeface="Nimbus Sans"/>
                <a:cs typeface="Nimbus Sans"/>
              </a:defRPr>
            </a:lvl6pPr>
            <a:lvl7pPr>
              <a:defRPr sz="1875">
                <a:solidFill>
                  <a:srgbClr val="7E8895"/>
                </a:solidFill>
                <a:latin typeface="Nimbus Sans"/>
                <a:ea typeface="Nimbus Sans"/>
                <a:cs typeface="Nimbus Sans"/>
              </a:defRPr>
            </a:lvl7pPr>
            <a:lvl8pPr>
              <a:defRPr sz="1875">
                <a:solidFill>
                  <a:srgbClr val="7E8895"/>
                </a:solidFill>
                <a:latin typeface="Nimbus Sans"/>
                <a:ea typeface="Nimbus Sans"/>
                <a:cs typeface="Nimbus Sans"/>
              </a:defRPr>
            </a:lvl8pPr>
            <a:lvl9pPr>
              <a:defRPr sz="1875">
                <a:solidFill>
                  <a:srgbClr val="7E8895"/>
                </a:solidFill>
                <a:latin typeface="Nimbus Sans"/>
                <a:ea typeface="Nimbus Sans"/>
                <a:cs typeface="Nimbus Sans"/>
              </a:defRPr>
            </a:lvl9pPr>
          </a:lstStyle>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A separate formula with its own</a:t>
            </a:r>
          </a:p>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taste, texture and nutrition work.</a:t>
            </a:r>
          </a:p>
          <a:p xmlns:a="http://schemas.openxmlformats.org/drawingml/2006/main">
            <a:r>
              <a:t/>
            </a:r>
          </a:p>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Emulsion and shelf-life testing</a:t>
            </a:r>
          </a:p>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are key development gates.</a:t>
            </a:r>
          </a:p>
        </p:txBody>
      </p:sp>
      <p:sp>
        <p:nvSpPr>
          <p:cNvPr id="7" name="fuel-note">
            <a:extLst xmlns:a="http://schemas.openxmlformats.org/drawingml/2006/main">
              <a:ext uri="{FF2B5EF4-FFF2-40B4-BE49-F238E27FC236}">
                <a16:creationId xmlns:a16="http://schemas.microsoft.com/office/drawing/2014/main" id="{A4924B9A-0E37-4937-9D46-DF36277946FB}"/>
              </a:ext>
            </a:extLst>
          </p:cNvPr>
          <p:cNvSpPr>
            <a:spLocks xmlns:a="http://schemas.openxmlformats.org/drawingml/2006/main" noGrp="1"/>
          </p:cNvSpPr>
          <p:nvPr/>
        </p:nvSpPr>
        <p:spPr>
          <a:xfrm xmlns:a="http://schemas.openxmlformats.org/drawingml/2006/main">
            <a:off x="685800" y="6000750"/>
            <a:ext cx="10096500" cy="523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275">
                <a:solidFill>
                  <a:srgbClr val="7E8895"/>
                </a:solidFill>
                <a:latin typeface="Nimbus Sans"/>
                <a:ea typeface="Nimbus Sans"/>
                <a:cs typeface="Nimbus Sans"/>
              </a:defRPr>
            </a:defPPr>
            <a:lvl1pPr>
              <a:defRPr sz="1275">
                <a:solidFill>
                  <a:srgbClr val="7E8895"/>
                </a:solidFill>
                <a:latin typeface="Nimbus Sans"/>
                <a:ea typeface="Nimbus Sans"/>
                <a:cs typeface="Nimbus Sans"/>
              </a:defRPr>
            </a:lvl1pPr>
            <a:lvl2pPr>
              <a:defRPr sz="1275">
                <a:solidFill>
                  <a:srgbClr val="7E8895"/>
                </a:solidFill>
                <a:latin typeface="Nimbus Sans"/>
                <a:ea typeface="Nimbus Sans"/>
                <a:cs typeface="Nimbus Sans"/>
              </a:defRPr>
            </a:lvl2pPr>
            <a:lvl3pPr>
              <a:defRPr sz="1275">
                <a:solidFill>
                  <a:srgbClr val="7E8895"/>
                </a:solidFill>
                <a:latin typeface="Nimbus Sans"/>
                <a:ea typeface="Nimbus Sans"/>
                <a:cs typeface="Nimbus Sans"/>
              </a:defRPr>
            </a:lvl3pPr>
            <a:lvl4pPr>
              <a:defRPr sz="1275">
                <a:solidFill>
                  <a:srgbClr val="7E8895"/>
                </a:solidFill>
                <a:latin typeface="Nimbus Sans"/>
                <a:ea typeface="Nimbus Sans"/>
                <a:cs typeface="Nimbus Sans"/>
              </a:defRPr>
            </a:lvl4pPr>
            <a:lvl5pPr>
              <a:defRPr sz="1275">
                <a:solidFill>
                  <a:srgbClr val="7E8895"/>
                </a:solidFill>
                <a:latin typeface="Nimbus Sans"/>
                <a:ea typeface="Nimbus Sans"/>
                <a:cs typeface="Nimbus Sans"/>
              </a:defRPr>
            </a:lvl5pPr>
            <a:lvl6pPr>
              <a:defRPr sz="1275">
                <a:solidFill>
                  <a:srgbClr val="7E8895"/>
                </a:solidFill>
                <a:latin typeface="Nimbus Sans"/>
                <a:ea typeface="Nimbus Sans"/>
                <a:cs typeface="Nimbus Sans"/>
              </a:defRPr>
            </a:lvl6pPr>
            <a:lvl7pPr>
              <a:defRPr sz="1275">
                <a:solidFill>
                  <a:srgbClr val="7E8895"/>
                </a:solidFill>
                <a:latin typeface="Nimbus Sans"/>
                <a:ea typeface="Nimbus Sans"/>
                <a:cs typeface="Nimbus Sans"/>
              </a:defRPr>
            </a:lvl7pPr>
            <a:lvl8pPr>
              <a:defRPr sz="1275">
                <a:solidFill>
                  <a:srgbClr val="7E8895"/>
                </a:solidFill>
                <a:latin typeface="Nimbus Sans"/>
                <a:ea typeface="Nimbus Sans"/>
                <a:cs typeface="Nimbus Sans"/>
              </a:defRPr>
            </a:lvl8pPr>
            <a:lvl9pPr>
              <a:defRPr sz="1275">
                <a:solidFill>
                  <a:srgbClr val="7E8895"/>
                </a:solidFill>
                <a:latin typeface="Nimbus Sans"/>
                <a:ea typeface="Nimbus Sans"/>
                <a:cs typeface="Nimbus Sans"/>
              </a:defRPr>
            </a:lvl9pPr>
          </a:lstStyle>
          <a:p xmlns:a="http://schemas.openxmlformats.org/drawingml/2006/main">
            <a:pPr>
              <a:defRPr sz="1275">
                <a:solidFill>
                  <a:srgbClr val="7E8895"/>
                </a:solidFill>
                <a:latin typeface="Nimbus Sans"/>
                <a:ea typeface="Nimbus Sans"/>
                <a:cs typeface="Nimbus Sans"/>
              </a:defRPr>
            </a:pPr>
            <a:r>
              <a:rPr sz="1275">
                <a:solidFill>
                  <a:srgbClr val="7E8895"/>
                </a:solidFill>
                <a:latin typeface="Nimbus Sans"/>
                <a:ea typeface="Nimbus Sans"/>
                <a:cs typeface="Nimbus Sans"/>
              </a:rPr>
              <a:t>MCT quantity, caffeine level, calories and carbohydrate specifications remain open. FUEL does not inherit ZERO’s nutrition targets.</a:t>
            </a:r>
          </a:p>
        </p:txBody>
      </p:sp>
    </p:spTree>
    <p:extLst>
      <p:ext uri="{BB962C8B-B14F-4D97-AF65-F5344CB8AC3E}">
        <p14:creationId xmlns:p14="http://schemas.microsoft.com/office/powerpoint/2010/main" val="998345837"/>
      </p:ext>
    </p:extLst>
  </p:cSld>
</p:sld>
</file>

<file path=ppt/slides/slide6.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5" name="title">
            <a:extLst xmlns:a="http://schemas.openxmlformats.org/drawingml/2006/main">
              <a:ext uri="{FF2B5EF4-FFF2-40B4-BE49-F238E27FC236}">
                <a16:creationId xmlns:a16="http://schemas.microsoft.com/office/drawing/2014/main" id="{182E0090-7DDE-47F9-B541-E231A37EF083}"/>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Three flavors, shared across both formulations</a:t>
            </a:r>
          </a:p>
        </p:txBody>
      </p:sp>
      <p:sp>
        <p:nvSpPr>
          <p:cNvPr id="2" name="page-number">
            <a:extLst xmlns:a="http://schemas.openxmlformats.org/drawingml/2006/main">
              <a:ext uri="{FF2B5EF4-FFF2-40B4-BE49-F238E27FC236}">
                <a16:creationId xmlns:a16="http://schemas.microsoft.com/office/drawing/2014/main" id="{7FE7370A-BA6A-487A-B139-F51CF24E49A0}"/>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06</a:t>
            </a:r>
          </a:p>
        </p:txBody>
      </p:sp>
      <p:graphicFrame>
        <p:nvGraphicFramePr>
          <p:cNvPr id="3" name="">
            <a:extLst xmlns:a="http://schemas.openxmlformats.org/drawingml/2006/main">
              <a:ext uri="{FF2B5EF4-FFF2-40B4-BE49-F238E27FC236}">
                <a16:creationId xmlns:a16="http://schemas.microsoft.com/office/drawing/2014/main" id="{28FA6FAE-12AB-4749-9E10-BBCA26F8515C}"/>
              </a:ext>
            </a:extLst>
          </p:cNvPr>
          <p:cNvGraphicFramePr/>
          <p:nvPr/>
        </p:nvGraphicFramePr>
        <p:xfrm>
          <a:off xmlns:a="http://schemas.openxmlformats.org/drawingml/2006/main" x="685800" y="2190750"/>
          <a:ext xmlns:a="http://schemas.openxmlformats.org/drawingml/2006/main" cx="10820400" cy="3162300"/>
        </p:xfrm>
        <a:graphic xmlns:a="http://schemas.openxmlformats.org/drawingml/2006/main">
          <a:graphicData uri="http://schemas.openxmlformats.org/drawingml/2006/table">
            <a:tbl>
              <a:tblPr firstRow="0" bandRow="0"/>
              <a:tblGrid>
                <a:gridCol w="3143250"/>
                <a:gridCol w="2857500"/>
                <a:gridCol w="4819650"/>
              </a:tblGrid>
              <a:tr h="790575">
                <a:tc>
                  <a:txBody>
                    <a:bodyPr/>
                    <a:lstStyle/>
                    <a:p>
                      <a:r>
                        <a:rPr sz="1575" b="1">
                          <a:solidFill>
                            <a:srgbClr val="535A64"/>
                          </a:solidFill>
                          <a:latin typeface="Nimbus Sans"/>
                          <a:ea typeface="Nimbus Sans"/>
                          <a:cs typeface="Nimbus Sans"/>
                        </a:rPr>
                        <a:t>FLAVOR</a:t>
                      </a:r>
                    </a:p>
                  </a:txBody>
                  <a:tcPr marL="171450" marR="171450" marT="152400" marB="114300">
                    <a:lnL w="6668">
                      <a:solidFill>
                        <a:srgbClr val="E0E4EA"/>
                      </a:solidFill>
                      <a:prstDash val="solid"/>
                    </a:lnL>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c>
                  <a:txBody>
                    <a:bodyPr/>
                    <a:lstStyle/>
                    <a:p>
                      <a:r>
                        <a:rPr sz="1575" b="1">
                          <a:solidFill>
                            <a:srgbClr val="535A64"/>
                          </a:solidFill>
                          <a:latin typeface="Nimbus Sans"/>
                          <a:ea typeface="Nimbus Sans"/>
                          <a:cs typeface="Nimbus Sans"/>
                        </a:rPr>
                        <a:t>FOREHEAD DOT</a:t>
                      </a:r>
                    </a:p>
                  </a:txBody>
                  <a:tcPr marL="171450" marR="171450" marT="152400" marB="114300">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c>
                  <a:txBody>
                    <a:bodyPr/>
                    <a:lstStyle/>
                    <a:p>
                      <a:r>
                        <a:rPr sz="1575" b="1">
                          <a:solidFill>
                            <a:srgbClr val="535A64"/>
                          </a:solidFill>
                          <a:latin typeface="Nimbus Sans"/>
                          <a:ea typeface="Nimbus Sans"/>
                          <a:cs typeface="Nimbus Sans"/>
                        </a:rPr>
                        <a:t>SENSORY DIRECTION</a:t>
                      </a:r>
                    </a:p>
                  </a:txBody>
                  <a:tcPr marL="171450" marR="171450" marT="152400" marB="114300">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r>
              <a:tr h="790575">
                <a:tc>
                  <a:txBody>
                    <a:bodyPr/>
                    <a:lstStyle/>
                    <a:p>
                      <a:r>
                        <a:rPr sz="1725">
                          <a:solidFill>
                            <a:srgbClr val="535A64"/>
                          </a:solidFill>
                          <a:latin typeface="Nimbus Sans"/>
                          <a:ea typeface="Nimbus Sans"/>
                          <a:cs typeface="Nimbus Sans"/>
                        </a:rPr>
                        <a:t>Alpine Citrus</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Pale icy blue</a:t>
                      </a:r>
                    </a:p>
                  </a:txBody>
                  <a:tcPr marL="171450" marR="171450" marT="152400" marB="114300">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Yuzu, lemon, white citrus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90575">
                <a:tc>
                  <a:txBody>
                    <a:bodyPr/>
                    <a:lstStyle/>
                    <a:p>
                      <a:r>
                        <a:rPr sz="1725">
                          <a:solidFill>
                            <a:srgbClr val="535A64"/>
                          </a:solidFill>
                          <a:latin typeface="Nimbus Sans"/>
                          <a:ea typeface="Nimbus Sans"/>
                          <a:cs typeface="Nimbus Sans"/>
                        </a:rPr>
                        <a:t>Mountain Mint</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Very light mint</a:t>
                      </a:r>
                    </a:p>
                  </a:txBody>
                  <a:tcPr marL="171450" marR="171450" marT="152400" marB="114300">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Mint, cucumber, lime</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90575">
                <a:tc>
                  <a:txBody>
                    <a:bodyPr/>
                    <a:lstStyle/>
                    <a:p>
                      <a:r>
                        <a:rPr sz="1725">
                          <a:solidFill>
                            <a:srgbClr val="535A64"/>
                          </a:solidFill>
                          <a:latin typeface="Nimbus Sans"/>
                          <a:ea typeface="Nimbus Sans"/>
                          <a:cs typeface="Nimbus Sans"/>
                        </a:rPr>
                        <a:t>Solar Blood Orange</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Muted blood orange</a:t>
                      </a:r>
                    </a:p>
                  </a:txBody>
                  <a:tcPr marL="171450" marR="171450" marT="152400" marB="114300">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Blood orange, berry, citrus</a:t>
                      </a:r>
                    </a:p>
                  </a:txBody>
                  <a:tcPr marL="171450" marR="171450" marT="152400" marB="114300">
                    <a:lnR w="6668">
                      <a:solidFill>
                        <a:srgbClr val="E0E4EA"/>
                      </a:solidFill>
                      <a:prstDash val="solid"/>
                    </a:lnR>
                    <a:lnB w="6668">
                      <a:solidFill>
                        <a:srgbClr val="E0E4EA"/>
                      </a:solidFill>
                      <a:prstDash val="solid"/>
                    </a:lnB>
                    <a:solidFill>
                      <a:srgbClr val="FAFAFB"/>
                    </a:solidFill>
                  </a:tcPr>
                </a:tc>
              </a:tr>
            </a:tbl>
          </a:graphicData>
        </a:graphic>
      </p:graphicFrame>
      <p:sp>
        <p:nvSpPr>
          <p:cNvPr id="4" name="design-rule">
            <a:extLst xmlns:a="http://schemas.openxmlformats.org/drawingml/2006/main">
              <a:ext uri="{FF2B5EF4-FFF2-40B4-BE49-F238E27FC236}">
                <a16:creationId xmlns:a16="http://schemas.microsoft.com/office/drawing/2014/main" id="{77E0F5A7-7BEA-4C16-884D-20CB3E348510}"/>
              </a:ext>
            </a:extLst>
          </p:cNvPr>
          <p:cNvSpPr>
            <a:spLocks xmlns:a="http://schemas.openxmlformats.org/drawingml/2006/main" noGrp="1"/>
          </p:cNvSpPr>
          <p:nvPr/>
        </p:nvSpPr>
        <p:spPr>
          <a:xfrm xmlns:a="http://schemas.openxmlformats.org/drawingml/2006/main">
            <a:off x="685800" y="5734050"/>
            <a:ext cx="1057275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Silver logo. Closed eyes. One tiny dot centered on the forehead.</a:t>
            </a:r>
          </a:p>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The can finish distinguishes the formulation. The dot identifies the flavor.</a:t>
            </a:r>
          </a:p>
        </p:txBody>
      </p:sp>
    </p:spTree>
    <p:extLst>
      <p:ext uri="{BB962C8B-B14F-4D97-AF65-F5344CB8AC3E}">
        <p14:creationId xmlns:p14="http://schemas.microsoft.com/office/powerpoint/2010/main" val="1951606745"/>
      </p:ext>
    </p:extLst>
  </p:cSld>
</p:sld>
</file>

<file path=ppt/slides/slide7.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11" name="title">
            <a:extLst xmlns:a="http://schemas.openxmlformats.org/drawingml/2006/main">
              <a:ext uri="{FF2B5EF4-FFF2-40B4-BE49-F238E27FC236}">
                <a16:creationId xmlns:a16="http://schemas.microsoft.com/office/drawing/2014/main" id="{8BCF322A-19A5-442D-AD82-357C6525B05A}"/>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A proposed launch in stages</a:t>
            </a:r>
          </a:p>
        </p:txBody>
      </p:sp>
      <p:sp>
        <p:nvSpPr>
          <p:cNvPr id="2" name="subtitle">
            <a:extLst xmlns:a="http://schemas.openxmlformats.org/drawingml/2006/main">
              <a:ext uri="{FF2B5EF4-FFF2-40B4-BE49-F238E27FC236}">
                <a16:creationId xmlns:a16="http://schemas.microsoft.com/office/drawing/2014/main" id="{82196BA2-2375-48C4-A76B-2E2C90852B47}"/>
              </a:ext>
            </a:extLst>
          </p:cNvPr>
          <p:cNvSpPr>
            <a:spLocks xmlns:a="http://schemas.openxmlformats.org/drawingml/2006/main" noGrp="1"/>
          </p:cNvSpPr>
          <p:nvPr/>
        </p:nvSpPr>
        <p:spPr>
          <a:xfrm xmlns:a="http://schemas.openxmlformats.org/drawingml/2006/main">
            <a:off x="714375" y="1724025"/>
            <a:ext cx="104775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Each stage advances when product and customer evidence support the next commitment.</a:t>
            </a:r>
          </a:p>
        </p:txBody>
      </p:sp>
      <p:sp>
        <p:nvSpPr>
          <p:cNvPr id="3" name="page-number">
            <a:extLst xmlns:a="http://schemas.openxmlformats.org/drawingml/2006/main">
              <a:ext uri="{FF2B5EF4-FFF2-40B4-BE49-F238E27FC236}">
                <a16:creationId xmlns:a16="http://schemas.microsoft.com/office/drawing/2014/main" id="{3D132C02-F530-4300-A54D-06B2FD31B476}"/>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07</a:t>
            </a:r>
          </a:p>
        </p:txBody>
      </p:sp>
      <p:sp>
        <p:nvSpPr>
          <p:cNvPr id="4" name="01  Validate-heading">
            <a:extLst xmlns:a="http://schemas.openxmlformats.org/drawingml/2006/main">
              <a:ext uri="{FF2B5EF4-FFF2-40B4-BE49-F238E27FC236}">
                <a16:creationId xmlns:a16="http://schemas.microsoft.com/office/drawing/2014/main" id="{9D5EF807-E677-4395-BFB7-11E0C2ACD117}"/>
              </a:ext>
            </a:extLst>
          </p:cNvPr>
          <p:cNvSpPr>
            <a:spLocks xmlns:a="http://schemas.openxmlformats.org/drawingml/2006/main" noGrp="1"/>
          </p:cNvSpPr>
          <p:nvPr/>
        </p:nvSpPr>
        <p:spPr>
          <a:xfrm xmlns:a="http://schemas.openxmlformats.org/drawingml/2006/main">
            <a:off x="685800" y="27908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01  Validate</a:t>
            </a:r>
          </a:p>
        </p:txBody>
      </p:sp>
      <p:sp>
        <p:nvSpPr>
          <p:cNvPr id="5" name="01  Validate-body">
            <a:extLst xmlns:a="http://schemas.openxmlformats.org/drawingml/2006/main">
              <a:ext uri="{FF2B5EF4-FFF2-40B4-BE49-F238E27FC236}">
                <a16:creationId xmlns:a16="http://schemas.microsoft.com/office/drawing/2014/main" id="{5D45C595-E4CC-45FF-A74D-E4AEF9D6D3C2}"/>
              </a:ext>
            </a:extLst>
          </p:cNvPr>
          <p:cNvSpPr>
            <a:spLocks xmlns:a="http://schemas.openxmlformats.org/drawingml/2006/main" noGrp="1"/>
          </p:cNvSpPr>
          <p:nvPr/>
        </p:nvSpPr>
        <p:spPr>
          <a:xfrm xmlns:a="http://schemas.openxmlformats.org/drawingml/2006/main">
            <a:off x="685800" y="33432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Finalize prototypes and sensory work. Qualify production options and cost both can finishes.</a:t>
            </a:r>
          </a:p>
        </p:txBody>
      </p:sp>
      <p:sp>
        <p:nvSpPr>
          <p:cNvPr id="6" name="02  Prove-heading">
            <a:extLst xmlns:a="http://schemas.openxmlformats.org/drawingml/2006/main">
              <a:ext uri="{FF2B5EF4-FFF2-40B4-BE49-F238E27FC236}">
                <a16:creationId xmlns:a16="http://schemas.microsoft.com/office/drawing/2014/main" id="{9CBB869F-7647-4016-A939-57EBDFBACE7D}"/>
              </a:ext>
            </a:extLst>
          </p:cNvPr>
          <p:cNvSpPr>
            <a:spLocks xmlns:a="http://schemas.openxmlformats.org/drawingml/2006/main" noGrp="1"/>
          </p:cNvSpPr>
          <p:nvPr/>
        </p:nvSpPr>
        <p:spPr>
          <a:xfrm xmlns:a="http://schemas.openxmlformats.org/drawingml/2006/main">
            <a:off x="4381500" y="27908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02  Prove</a:t>
            </a:r>
          </a:p>
        </p:txBody>
      </p:sp>
      <p:sp>
        <p:nvSpPr>
          <p:cNvPr id="7" name="02  Prove-body">
            <a:extLst xmlns:a="http://schemas.openxmlformats.org/drawingml/2006/main">
              <a:ext uri="{FF2B5EF4-FFF2-40B4-BE49-F238E27FC236}">
                <a16:creationId xmlns:a16="http://schemas.microsoft.com/office/drawing/2014/main" id="{6E6BAF88-C143-4AC0-933D-6555D237A85F}"/>
              </a:ext>
            </a:extLst>
          </p:cNvPr>
          <p:cNvSpPr>
            <a:spLocks xmlns:a="http://schemas.openxmlformats.org/drawingml/2006/main" noGrp="1"/>
          </p:cNvSpPr>
          <p:nvPr/>
        </p:nvSpPr>
        <p:spPr>
          <a:xfrm xmlns:a="http://schemas.openxmlformats.org/drawingml/2006/main">
            <a:off x="4381500" y="33432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Pilot direct-to-consumer and selected specialty accounts. Measure repeat and contribution.</a:t>
            </a:r>
          </a:p>
        </p:txBody>
      </p:sp>
      <p:sp>
        <p:nvSpPr>
          <p:cNvPr id="8" name="03  Expand-heading">
            <a:extLst xmlns:a="http://schemas.openxmlformats.org/drawingml/2006/main">
              <a:ext uri="{FF2B5EF4-FFF2-40B4-BE49-F238E27FC236}">
                <a16:creationId xmlns:a16="http://schemas.microsoft.com/office/drawing/2014/main" id="{0A3396A7-915F-46E4-BA8A-EAE4E644DB77}"/>
              </a:ext>
            </a:extLst>
          </p:cNvPr>
          <p:cNvSpPr>
            <a:spLocks xmlns:a="http://schemas.openxmlformats.org/drawingml/2006/main" noGrp="1"/>
          </p:cNvSpPr>
          <p:nvPr/>
        </p:nvSpPr>
        <p:spPr>
          <a:xfrm xmlns:a="http://schemas.openxmlformats.org/drawingml/2006/main">
            <a:off x="8077200" y="2790825"/>
            <a:ext cx="3048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03  Expand</a:t>
            </a:r>
          </a:p>
        </p:txBody>
      </p:sp>
      <p:sp>
        <p:nvSpPr>
          <p:cNvPr id="9" name="03  Expand-body">
            <a:extLst xmlns:a="http://schemas.openxmlformats.org/drawingml/2006/main">
              <a:ext uri="{FF2B5EF4-FFF2-40B4-BE49-F238E27FC236}">
                <a16:creationId xmlns:a16="http://schemas.microsoft.com/office/drawing/2014/main" id="{EE669EB7-BB0F-415C-A8BD-FD048C54BD78}"/>
              </a:ext>
            </a:extLst>
          </p:cNvPr>
          <p:cNvSpPr>
            <a:spLocks xmlns:a="http://schemas.openxmlformats.org/drawingml/2006/main" noGrp="1"/>
          </p:cNvSpPr>
          <p:nvPr/>
        </p:nvSpPr>
        <p:spPr>
          <a:xfrm xmlns:a="http://schemas.openxmlformats.org/drawingml/2006/main">
            <a:off x="8077200" y="3343275"/>
            <a:ext cx="30480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Consider premium retail, hospitality and fitness channels after the pilot establishes demand.</a:t>
            </a:r>
          </a:p>
        </p:txBody>
      </p:sp>
      <p:sp>
        <p:nvSpPr>
          <p:cNvPr id="10" name="traction-status">
            <a:extLst xmlns:a="http://schemas.openxmlformats.org/drawingml/2006/main">
              <a:ext uri="{FF2B5EF4-FFF2-40B4-BE49-F238E27FC236}">
                <a16:creationId xmlns:a16="http://schemas.microsoft.com/office/drawing/2014/main" id="{CEFDE037-C041-4004-A093-F5BAFEC298E9}"/>
              </a:ext>
            </a:extLst>
          </p:cNvPr>
          <p:cNvSpPr>
            <a:spLocks xmlns:a="http://schemas.openxmlformats.org/drawingml/2006/main" noGrp="1"/>
          </p:cNvSpPr>
          <p:nvPr/>
        </p:nvSpPr>
        <p:spPr>
          <a:xfrm xmlns:a="http://schemas.openxmlformats.org/drawingml/2006/main">
            <a:off x="685800" y="5657850"/>
            <a:ext cx="10477500" cy="523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Commercial traction and channel partnerships are not yet established.</a:t>
            </a:r>
          </a:p>
        </p:txBody>
      </p:sp>
    </p:spTree>
    <p:extLst>
      <p:ext uri="{BB962C8B-B14F-4D97-AF65-F5344CB8AC3E}">
        <p14:creationId xmlns:p14="http://schemas.microsoft.com/office/powerpoint/2010/main" val="1282078726"/>
      </p:ext>
    </p:extLst>
  </p:cSld>
</p:sld>
</file>

<file path=ppt/slides/slide8.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5" name="title">
            <a:extLst xmlns:a="http://schemas.openxmlformats.org/drawingml/2006/main">
              <a:ext uri="{FF2B5EF4-FFF2-40B4-BE49-F238E27FC236}">
                <a16:creationId xmlns:a16="http://schemas.microsoft.com/office/drawing/2014/main" id="{CE72839A-8BF8-47B3-A590-CFC17765893E}"/>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The economics to establish</a:t>
            </a:r>
          </a:p>
        </p:txBody>
      </p:sp>
      <p:sp>
        <p:nvSpPr>
          <p:cNvPr id="2" name="page-number">
            <a:extLst xmlns:a="http://schemas.openxmlformats.org/drawingml/2006/main">
              <a:ext uri="{FF2B5EF4-FFF2-40B4-BE49-F238E27FC236}">
                <a16:creationId xmlns:a16="http://schemas.microsoft.com/office/drawing/2014/main" id="{64B23C6D-8D32-4C45-B2D4-76DCA36F8F17}"/>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08</a:t>
            </a:r>
          </a:p>
        </p:txBody>
      </p:sp>
      <p:graphicFrame>
        <p:nvGraphicFramePr>
          <p:cNvPr id="3" name="">
            <a:extLst xmlns:a="http://schemas.openxmlformats.org/drawingml/2006/main">
              <a:ext uri="{FF2B5EF4-FFF2-40B4-BE49-F238E27FC236}">
                <a16:creationId xmlns:a16="http://schemas.microsoft.com/office/drawing/2014/main" id="{5EBA121C-03AC-4E2D-864D-792996F1FC28}"/>
              </a:ext>
            </a:extLst>
          </p:cNvPr>
          <p:cNvGraphicFramePr/>
          <p:nvPr/>
        </p:nvGraphicFramePr>
        <p:xfrm>
          <a:off xmlns:a="http://schemas.openxmlformats.org/drawingml/2006/main" x="685800" y="1990725"/>
          <a:ext xmlns:a="http://schemas.openxmlformats.org/drawingml/2006/main" cx="10820400" cy="3619500"/>
        </p:xfrm>
        <a:graphic xmlns:a="http://schemas.openxmlformats.org/drawingml/2006/main">
          <a:graphicData uri="http://schemas.openxmlformats.org/drawingml/2006/table">
            <a:tbl>
              <a:tblPr firstRow="0" bandRow="0"/>
              <a:tblGrid>
                <a:gridCol w="3476625"/>
                <a:gridCol w="7343775"/>
              </a:tblGrid>
              <a:tr h="723900">
                <a:tc>
                  <a:txBody>
                    <a:bodyPr/>
                    <a:lstStyle/>
                    <a:p>
                      <a:r>
                        <a:rPr sz="1575" b="1">
                          <a:solidFill>
                            <a:srgbClr val="535A64"/>
                          </a:solidFill>
                          <a:latin typeface="Nimbus Sans"/>
                          <a:ea typeface="Nimbus Sans"/>
                          <a:cs typeface="Nimbus Sans"/>
                        </a:rPr>
                        <a:t>DECISION</a:t>
                      </a:r>
                    </a:p>
                  </a:txBody>
                  <a:tcPr marL="171450" marR="171450" marT="152400" marB="114300">
                    <a:lnL w="6668">
                      <a:solidFill>
                        <a:srgbClr val="E0E4EA"/>
                      </a:solidFill>
                      <a:prstDash val="solid"/>
                    </a:lnL>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c>
                  <a:txBody>
                    <a:bodyPr/>
                    <a:lstStyle/>
                    <a:p>
                      <a:r>
                        <a:rPr sz="1575" b="1">
                          <a:solidFill>
                            <a:srgbClr val="535A64"/>
                          </a:solidFill>
                          <a:latin typeface="Nimbus Sans"/>
                          <a:ea typeface="Nimbus Sans"/>
                          <a:cs typeface="Nimbus Sans"/>
                        </a:rPr>
                        <a:t>EVIDENCE NEEDED</a:t>
                      </a:r>
                    </a:p>
                  </a:txBody>
                  <a:tcPr marL="171450" marR="171450" marT="152400" marB="114300">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r>
              <a:tr h="723900">
                <a:tc>
                  <a:txBody>
                    <a:bodyPr/>
                    <a:lstStyle/>
                    <a:p>
                      <a:r>
                        <a:rPr sz="1725">
                          <a:solidFill>
                            <a:srgbClr val="535A64"/>
                          </a:solidFill>
                          <a:latin typeface="Nimbus Sans"/>
                          <a:ea typeface="Nimbus Sans"/>
                          <a:cs typeface="Nimbus Sans"/>
                        </a:rPr>
                        <a:t>Price and gross margin</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Consumer price testing and costed manufacturing quotes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Channel contribution</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Freight, fulfillment, trade spend and channel fees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Working capital</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Minimum orders, lead times, deposits and inventory turns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Customer value</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Repeat purchase, retention and acquisition cost</a:t>
                      </a:r>
                    </a:p>
                  </a:txBody>
                  <a:tcPr marL="171450" marR="171450" marT="152400" marB="114300">
                    <a:lnR w="6668">
                      <a:solidFill>
                        <a:srgbClr val="E0E4EA"/>
                      </a:solidFill>
                      <a:prstDash val="solid"/>
                    </a:lnR>
                    <a:lnB w="6668">
                      <a:solidFill>
                        <a:srgbClr val="E0E4EA"/>
                      </a:solidFill>
                      <a:prstDash val="solid"/>
                    </a:lnB>
                    <a:solidFill>
                      <a:srgbClr val="FAFAFB"/>
                    </a:solidFill>
                  </a:tcPr>
                </a:tc>
              </a:tr>
            </a:tbl>
          </a:graphicData>
        </a:graphic>
      </p:graphicFrame>
      <p:sp>
        <p:nvSpPr>
          <p:cNvPr id="4" name="economics-note">
            <a:extLst xmlns:a="http://schemas.openxmlformats.org/drawingml/2006/main">
              <a:ext uri="{FF2B5EF4-FFF2-40B4-BE49-F238E27FC236}">
                <a16:creationId xmlns:a16="http://schemas.microsoft.com/office/drawing/2014/main" id="{7FE32137-5522-465E-845B-52A1650B424F}"/>
              </a:ext>
            </a:extLst>
          </p:cNvPr>
          <p:cNvSpPr>
            <a:spLocks xmlns:a="http://schemas.openxmlformats.org/drawingml/2006/main" noGrp="1"/>
          </p:cNvSpPr>
          <p:nvPr/>
        </p:nvSpPr>
        <p:spPr>
          <a:xfrm xmlns:a="http://schemas.openxmlformats.org/drawingml/2006/main">
            <a:off x="685800" y="5905500"/>
            <a:ext cx="10287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500">
                <a:solidFill>
                  <a:srgbClr val="7E8895"/>
                </a:solidFill>
                <a:latin typeface="Nimbus Sans"/>
                <a:ea typeface="Nimbus Sans"/>
                <a:cs typeface="Nimbus Sans"/>
              </a:defRPr>
            </a:defPPr>
            <a:lvl1pPr>
              <a:defRPr sz="1500">
                <a:solidFill>
                  <a:srgbClr val="7E8895"/>
                </a:solidFill>
                <a:latin typeface="Nimbus Sans"/>
                <a:ea typeface="Nimbus Sans"/>
                <a:cs typeface="Nimbus Sans"/>
              </a:defRPr>
            </a:lvl1pPr>
            <a:lvl2pPr>
              <a:defRPr sz="1500">
                <a:solidFill>
                  <a:srgbClr val="7E8895"/>
                </a:solidFill>
                <a:latin typeface="Nimbus Sans"/>
                <a:ea typeface="Nimbus Sans"/>
                <a:cs typeface="Nimbus Sans"/>
              </a:defRPr>
            </a:lvl2pPr>
            <a:lvl3pPr>
              <a:defRPr sz="1500">
                <a:solidFill>
                  <a:srgbClr val="7E8895"/>
                </a:solidFill>
                <a:latin typeface="Nimbus Sans"/>
                <a:ea typeface="Nimbus Sans"/>
                <a:cs typeface="Nimbus Sans"/>
              </a:defRPr>
            </a:lvl3pPr>
            <a:lvl4pPr>
              <a:defRPr sz="1500">
                <a:solidFill>
                  <a:srgbClr val="7E8895"/>
                </a:solidFill>
                <a:latin typeface="Nimbus Sans"/>
                <a:ea typeface="Nimbus Sans"/>
                <a:cs typeface="Nimbus Sans"/>
              </a:defRPr>
            </a:lvl4pPr>
            <a:lvl5pPr>
              <a:defRPr sz="1500">
                <a:solidFill>
                  <a:srgbClr val="7E8895"/>
                </a:solidFill>
                <a:latin typeface="Nimbus Sans"/>
                <a:ea typeface="Nimbus Sans"/>
                <a:cs typeface="Nimbus Sans"/>
              </a:defRPr>
            </a:lvl5pPr>
            <a:lvl6pPr>
              <a:defRPr sz="1500">
                <a:solidFill>
                  <a:srgbClr val="7E8895"/>
                </a:solidFill>
                <a:latin typeface="Nimbus Sans"/>
                <a:ea typeface="Nimbus Sans"/>
                <a:cs typeface="Nimbus Sans"/>
              </a:defRPr>
            </a:lvl6pPr>
            <a:lvl7pPr>
              <a:defRPr sz="1500">
                <a:solidFill>
                  <a:srgbClr val="7E8895"/>
                </a:solidFill>
                <a:latin typeface="Nimbus Sans"/>
                <a:ea typeface="Nimbus Sans"/>
                <a:cs typeface="Nimbus Sans"/>
              </a:defRPr>
            </a:lvl7pPr>
            <a:lvl8pPr>
              <a:defRPr sz="1500">
                <a:solidFill>
                  <a:srgbClr val="7E8895"/>
                </a:solidFill>
                <a:latin typeface="Nimbus Sans"/>
                <a:ea typeface="Nimbus Sans"/>
                <a:cs typeface="Nimbus Sans"/>
              </a:defRPr>
            </a:lvl8pPr>
            <a:lvl9pPr>
              <a:defRPr sz="1500">
                <a:solidFill>
                  <a:srgbClr val="7E8895"/>
                </a:solidFill>
                <a:latin typeface="Nimbus Sans"/>
                <a:ea typeface="Nimbus Sans"/>
                <a:cs typeface="Nimbus Sans"/>
              </a:defRPr>
            </a:lvl9pPr>
          </a:lstStyle>
          <a:p xmlns:a="http://schemas.openxmlformats.org/drawingml/2006/main">
            <a:pPr>
              <a:defRPr sz="1500">
                <a:solidFill>
                  <a:srgbClr val="7E8895"/>
                </a:solidFill>
                <a:latin typeface="Nimbus Sans"/>
                <a:ea typeface="Nimbus Sans"/>
                <a:cs typeface="Nimbus Sans"/>
              </a:defRPr>
            </a:pPr>
            <a:r>
              <a:rPr sz="1500">
                <a:solidFill>
                  <a:srgbClr val="7E8895"/>
                </a:solidFill>
                <a:latin typeface="Nimbus Sans"/>
                <a:ea typeface="Nimbus Sans"/>
                <a:cs typeface="Nimbus Sans"/>
              </a:rPr>
              <a:t>No historical revenue, verified unit economics or financial forecasts are available in this concept.</a:t>
            </a:r>
          </a:p>
        </p:txBody>
      </p:sp>
    </p:spTree>
    <p:extLst>
      <p:ext uri="{BB962C8B-B14F-4D97-AF65-F5344CB8AC3E}">
        <p14:creationId xmlns:p14="http://schemas.microsoft.com/office/powerpoint/2010/main" val="1078979824"/>
      </p:ext>
    </p:extLst>
  </p:cSld>
</p:sld>
</file>

<file path=ppt/slides/slide9.xml><?xml version="1.0" encoding="utf-8"?>
<p:sld xmlns:p="http://schemas.openxmlformats.org/presentationml/2006/main">
  <p:cSld>
    <p:bg>
      <p:bgPr>
        <a:solidFill xmlns:a="http://schemas.openxmlformats.org/drawingml/2006/main">
          <a:srgbClr val="424A56"/>
        </a:solidFill>
      </p:bgPr>
    </p:bg>
    <p:spTree>
      <p:nvGrpSpPr>
        <p:cNvPr id="1" name=""/>
        <p:cNvGrpSpPr/>
        <p:nvPr/>
      </p:nvGrpSpPr>
      <p:grpSpPr>
        <a:xfrm xmlns:a="http://schemas.openxmlformats.org/drawingml/2006/main"/>
      </p:grpSpPr>
      <p:sp>
        <p:nvSpPr>
          <p:cNvPr id="11" name="title">
            <a:extLst xmlns:a="http://schemas.openxmlformats.org/drawingml/2006/main">
              <a:ext uri="{FF2B5EF4-FFF2-40B4-BE49-F238E27FC236}">
                <a16:creationId xmlns:a16="http://schemas.microsoft.com/office/drawing/2014/main" id="{7E27472D-EB4D-4326-808A-E19E9349655E}"/>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F6F7FA"/>
                </a:solidFill>
                <a:latin typeface="Nimbus Sans"/>
                <a:ea typeface="Nimbus Sans"/>
                <a:cs typeface="Nimbus Sans"/>
              </a:defRPr>
            </a:defPPr>
            <a:lvl1pPr>
              <a:defRPr sz="3600">
                <a:solidFill>
                  <a:srgbClr val="F6F7FA"/>
                </a:solidFill>
                <a:latin typeface="Nimbus Sans"/>
                <a:ea typeface="Nimbus Sans"/>
                <a:cs typeface="Nimbus Sans"/>
              </a:defRPr>
            </a:lvl1pPr>
            <a:lvl2pPr>
              <a:defRPr sz="3600">
                <a:solidFill>
                  <a:srgbClr val="F6F7FA"/>
                </a:solidFill>
                <a:latin typeface="Nimbus Sans"/>
                <a:ea typeface="Nimbus Sans"/>
                <a:cs typeface="Nimbus Sans"/>
              </a:defRPr>
            </a:lvl2pPr>
            <a:lvl3pPr>
              <a:defRPr sz="3600">
                <a:solidFill>
                  <a:srgbClr val="F6F7FA"/>
                </a:solidFill>
                <a:latin typeface="Nimbus Sans"/>
                <a:ea typeface="Nimbus Sans"/>
                <a:cs typeface="Nimbus Sans"/>
              </a:defRPr>
            </a:lvl3pPr>
            <a:lvl4pPr>
              <a:defRPr sz="3600">
                <a:solidFill>
                  <a:srgbClr val="F6F7FA"/>
                </a:solidFill>
                <a:latin typeface="Nimbus Sans"/>
                <a:ea typeface="Nimbus Sans"/>
                <a:cs typeface="Nimbus Sans"/>
              </a:defRPr>
            </a:lvl4pPr>
            <a:lvl5pPr>
              <a:defRPr sz="3600">
                <a:solidFill>
                  <a:srgbClr val="F6F7FA"/>
                </a:solidFill>
                <a:latin typeface="Nimbus Sans"/>
                <a:ea typeface="Nimbus Sans"/>
                <a:cs typeface="Nimbus Sans"/>
              </a:defRPr>
            </a:lvl5pPr>
            <a:lvl6pPr>
              <a:defRPr sz="3600">
                <a:solidFill>
                  <a:srgbClr val="F6F7FA"/>
                </a:solidFill>
                <a:latin typeface="Nimbus Sans"/>
                <a:ea typeface="Nimbus Sans"/>
                <a:cs typeface="Nimbus Sans"/>
              </a:defRPr>
            </a:lvl6pPr>
            <a:lvl7pPr>
              <a:defRPr sz="3600">
                <a:solidFill>
                  <a:srgbClr val="F6F7FA"/>
                </a:solidFill>
                <a:latin typeface="Nimbus Sans"/>
                <a:ea typeface="Nimbus Sans"/>
                <a:cs typeface="Nimbus Sans"/>
              </a:defRPr>
            </a:lvl7pPr>
            <a:lvl8pPr>
              <a:defRPr sz="3600">
                <a:solidFill>
                  <a:srgbClr val="F6F7FA"/>
                </a:solidFill>
                <a:latin typeface="Nimbus Sans"/>
                <a:ea typeface="Nimbus Sans"/>
                <a:cs typeface="Nimbus Sans"/>
              </a:defRPr>
            </a:lvl8pPr>
            <a:lvl9pPr>
              <a:defRPr sz="3600">
                <a:solidFill>
                  <a:srgbClr val="F6F7FA"/>
                </a:solidFill>
                <a:latin typeface="Nimbus Sans"/>
                <a:ea typeface="Nimbus Sans"/>
                <a:cs typeface="Nimbus Sans"/>
              </a:defRPr>
            </a:lvl9pPr>
          </a:lstStyle>
          <a:p xmlns:a="http://schemas.openxmlformats.org/drawingml/2006/main">
            <a:pPr>
              <a:defRPr sz="3600">
                <a:solidFill>
                  <a:srgbClr val="F6F7FA"/>
                </a:solidFill>
                <a:latin typeface="Nimbus Sans"/>
                <a:ea typeface="Nimbus Sans"/>
                <a:cs typeface="Nimbus Sans"/>
              </a:defRPr>
            </a:pPr>
            <a:r>
              <a:rPr sz="3600">
                <a:solidFill>
                  <a:srgbClr val="F6F7FA"/>
                </a:solidFill>
                <a:latin typeface="Nimbus Sans"/>
                <a:ea typeface="Nimbus Sans"/>
                <a:cs typeface="Nimbus Sans"/>
              </a:rPr>
              <a:t>Milestones before a broader launch</a:t>
            </a:r>
          </a:p>
        </p:txBody>
      </p:sp>
      <p:sp>
        <p:nvSpPr>
          <p:cNvPr id="2" name="page-number">
            <a:extLst xmlns:a="http://schemas.openxmlformats.org/drawingml/2006/main">
              <a:ext uri="{FF2B5EF4-FFF2-40B4-BE49-F238E27FC236}">
                <a16:creationId xmlns:a16="http://schemas.microsoft.com/office/drawing/2014/main" id="{A580819E-C0BE-4608-95DD-F969072B4443}"/>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B5C1D0"/>
                </a:solidFill>
                <a:latin typeface="Nimbus Sans"/>
                <a:ea typeface="Nimbus Sans"/>
                <a:cs typeface="Nimbus Sans"/>
              </a:defRPr>
            </a:defPPr>
            <a:lvl1pPr algn="r">
              <a:defRPr sz="975">
                <a:solidFill>
                  <a:srgbClr val="B5C1D0"/>
                </a:solidFill>
                <a:latin typeface="Nimbus Sans"/>
                <a:ea typeface="Nimbus Sans"/>
                <a:cs typeface="Nimbus Sans"/>
              </a:defRPr>
            </a:lvl1pPr>
            <a:lvl2pPr algn="r">
              <a:defRPr sz="975">
                <a:solidFill>
                  <a:srgbClr val="B5C1D0"/>
                </a:solidFill>
                <a:latin typeface="Nimbus Sans"/>
                <a:ea typeface="Nimbus Sans"/>
                <a:cs typeface="Nimbus Sans"/>
              </a:defRPr>
            </a:lvl2pPr>
            <a:lvl3pPr algn="r">
              <a:defRPr sz="975">
                <a:solidFill>
                  <a:srgbClr val="B5C1D0"/>
                </a:solidFill>
                <a:latin typeface="Nimbus Sans"/>
                <a:ea typeface="Nimbus Sans"/>
                <a:cs typeface="Nimbus Sans"/>
              </a:defRPr>
            </a:lvl3pPr>
            <a:lvl4pPr algn="r">
              <a:defRPr sz="975">
                <a:solidFill>
                  <a:srgbClr val="B5C1D0"/>
                </a:solidFill>
                <a:latin typeface="Nimbus Sans"/>
                <a:ea typeface="Nimbus Sans"/>
                <a:cs typeface="Nimbus Sans"/>
              </a:defRPr>
            </a:lvl4pPr>
            <a:lvl5pPr algn="r">
              <a:defRPr sz="975">
                <a:solidFill>
                  <a:srgbClr val="B5C1D0"/>
                </a:solidFill>
                <a:latin typeface="Nimbus Sans"/>
                <a:ea typeface="Nimbus Sans"/>
                <a:cs typeface="Nimbus Sans"/>
              </a:defRPr>
            </a:lvl5pPr>
            <a:lvl6pPr algn="r">
              <a:defRPr sz="975">
                <a:solidFill>
                  <a:srgbClr val="B5C1D0"/>
                </a:solidFill>
                <a:latin typeface="Nimbus Sans"/>
                <a:ea typeface="Nimbus Sans"/>
                <a:cs typeface="Nimbus Sans"/>
              </a:defRPr>
            </a:lvl6pPr>
            <a:lvl7pPr algn="r">
              <a:defRPr sz="975">
                <a:solidFill>
                  <a:srgbClr val="B5C1D0"/>
                </a:solidFill>
                <a:latin typeface="Nimbus Sans"/>
                <a:ea typeface="Nimbus Sans"/>
                <a:cs typeface="Nimbus Sans"/>
              </a:defRPr>
            </a:lvl7pPr>
            <a:lvl8pPr algn="r">
              <a:defRPr sz="975">
                <a:solidFill>
                  <a:srgbClr val="B5C1D0"/>
                </a:solidFill>
                <a:latin typeface="Nimbus Sans"/>
                <a:ea typeface="Nimbus Sans"/>
                <a:cs typeface="Nimbus Sans"/>
              </a:defRPr>
            </a:lvl8pPr>
            <a:lvl9pPr algn="r">
              <a:defRPr sz="975">
                <a:solidFill>
                  <a:srgbClr val="B5C1D0"/>
                </a:solidFill>
                <a:latin typeface="Nimbus Sans"/>
                <a:ea typeface="Nimbus Sans"/>
                <a:cs typeface="Nimbus Sans"/>
              </a:defRPr>
            </a:lvl9pPr>
          </a:lstStyle>
          <a:p xmlns:a="http://schemas.openxmlformats.org/drawingml/2006/main">
            <a:pPr algn="r">
              <a:defRPr sz="975">
                <a:solidFill>
                  <a:srgbClr val="B5C1D0"/>
                </a:solidFill>
                <a:latin typeface="Nimbus Sans"/>
                <a:ea typeface="Nimbus Sans"/>
                <a:cs typeface="Nimbus Sans"/>
              </a:defRPr>
            </a:pPr>
            <a:r>
              <a:rPr sz="975">
                <a:solidFill>
                  <a:srgbClr val="B5C1D0"/>
                </a:solidFill>
                <a:latin typeface="Nimbus Sans"/>
                <a:ea typeface="Nimbus Sans"/>
                <a:cs typeface="Nimbus Sans"/>
              </a:rPr>
              <a:t>09</a:t>
            </a:r>
          </a:p>
        </p:txBody>
      </p:sp>
      <p:sp>
        <p:nvSpPr>
          <p:cNvPr id="3" name="milestone-0">
            <a:extLst xmlns:a="http://schemas.openxmlformats.org/drawingml/2006/main">
              <a:ext uri="{FF2B5EF4-FFF2-40B4-BE49-F238E27FC236}">
                <a16:creationId xmlns:a16="http://schemas.microsoft.com/office/drawing/2014/main" id="{4044896E-D0D8-42BA-A2D2-2FD704977F6A}"/>
              </a:ext>
            </a:extLst>
          </p:cNvPr>
          <p:cNvSpPr>
            <a:spLocks xmlns:a="http://schemas.openxmlformats.org/drawingml/2006/main" noGrp="1"/>
          </p:cNvSpPr>
          <p:nvPr/>
        </p:nvSpPr>
        <p:spPr>
          <a:xfrm xmlns:a="http://schemas.openxmlformats.org/drawingml/2006/main">
            <a:off x="685800" y="2171700"/>
            <a:ext cx="3429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F6F7FA"/>
                </a:solidFill>
                <a:latin typeface="Nimbus Sans"/>
                <a:ea typeface="Nimbus Sans"/>
                <a:cs typeface="Nimbus Sans"/>
              </a:defRPr>
            </a:defPPr>
            <a:lvl1pPr>
              <a:defRPr sz="2100">
                <a:solidFill>
                  <a:srgbClr val="F6F7FA"/>
                </a:solidFill>
                <a:latin typeface="Nimbus Sans"/>
                <a:ea typeface="Nimbus Sans"/>
                <a:cs typeface="Nimbus Sans"/>
              </a:defRPr>
            </a:lvl1pPr>
            <a:lvl2pPr>
              <a:defRPr sz="2100">
                <a:solidFill>
                  <a:srgbClr val="F6F7FA"/>
                </a:solidFill>
                <a:latin typeface="Nimbus Sans"/>
                <a:ea typeface="Nimbus Sans"/>
                <a:cs typeface="Nimbus Sans"/>
              </a:defRPr>
            </a:lvl2pPr>
            <a:lvl3pPr>
              <a:defRPr sz="2100">
                <a:solidFill>
                  <a:srgbClr val="F6F7FA"/>
                </a:solidFill>
                <a:latin typeface="Nimbus Sans"/>
                <a:ea typeface="Nimbus Sans"/>
                <a:cs typeface="Nimbus Sans"/>
              </a:defRPr>
            </a:lvl3pPr>
            <a:lvl4pPr>
              <a:defRPr sz="2100">
                <a:solidFill>
                  <a:srgbClr val="F6F7FA"/>
                </a:solidFill>
                <a:latin typeface="Nimbus Sans"/>
                <a:ea typeface="Nimbus Sans"/>
                <a:cs typeface="Nimbus Sans"/>
              </a:defRPr>
            </a:lvl4pPr>
            <a:lvl5pPr>
              <a:defRPr sz="2100">
                <a:solidFill>
                  <a:srgbClr val="F6F7FA"/>
                </a:solidFill>
                <a:latin typeface="Nimbus Sans"/>
                <a:ea typeface="Nimbus Sans"/>
                <a:cs typeface="Nimbus Sans"/>
              </a:defRPr>
            </a:lvl5pPr>
            <a:lvl6pPr>
              <a:defRPr sz="2100">
                <a:solidFill>
                  <a:srgbClr val="F6F7FA"/>
                </a:solidFill>
                <a:latin typeface="Nimbus Sans"/>
                <a:ea typeface="Nimbus Sans"/>
                <a:cs typeface="Nimbus Sans"/>
              </a:defRPr>
            </a:lvl6pPr>
            <a:lvl7pPr>
              <a:defRPr sz="2100">
                <a:solidFill>
                  <a:srgbClr val="F6F7FA"/>
                </a:solidFill>
                <a:latin typeface="Nimbus Sans"/>
                <a:ea typeface="Nimbus Sans"/>
                <a:cs typeface="Nimbus Sans"/>
              </a:defRPr>
            </a:lvl7pPr>
            <a:lvl8pPr>
              <a:defRPr sz="2100">
                <a:solidFill>
                  <a:srgbClr val="F6F7FA"/>
                </a:solidFill>
                <a:latin typeface="Nimbus Sans"/>
                <a:ea typeface="Nimbus Sans"/>
                <a:cs typeface="Nimbus Sans"/>
              </a:defRPr>
            </a:lvl8pPr>
            <a:lvl9pPr>
              <a:defRPr sz="2100">
                <a:solidFill>
                  <a:srgbClr val="F6F7FA"/>
                </a:solidFill>
                <a:latin typeface="Nimbus Sans"/>
                <a:ea typeface="Nimbus Sans"/>
                <a:cs typeface="Nimbus Sans"/>
              </a:defRPr>
            </a:lvl9pPr>
          </a:lstStyle>
          <a:p xmlns:a="http://schemas.openxmlformats.org/drawingml/2006/main">
            <a:pPr>
              <a:defRPr sz="2100">
                <a:solidFill>
                  <a:srgbClr val="F6F7FA"/>
                </a:solidFill>
                <a:latin typeface="Nimbus Sans"/>
                <a:ea typeface="Nimbus Sans"/>
                <a:cs typeface="Nimbus Sans"/>
              </a:defRPr>
            </a:pPr>
            <a:r>
              <a:rPr sz="2100">
                <a:solidFill>
                  <a:srgbClr val="F6F7FA"/>
                </a:solidFill>
                <a:latin typeface="Nimbus Sans"/>
                <a:ea typeface="Nimbus Sans"/>
                <a:cs typeface="Nimbus Sans"/>
              </a:rPr>
              <a:t>Formula readiness</a:t>
            </a:r>
          </a:p>
        </p:txBody>
      </p:sp>
      <p:sp>
        <p:nvSpPr>
          <p:cNvPr id="4" name="milestone-proof-0">
            <a:extLst xmlns:a="http://schemas.openxmlformats.org/drawingml/2006/main">
              <a:ext uri="{FF2B5EF4-FFF2-40B4-BE49-F238E27FC236}">
                <a16:creationId xmlns:a16="http://schemas.microsoft.com/office/drawing/2014/main" id="{47DE0B44-12CA-4F2F-9B20-50721E995DCB}"/>
              </a:ext>
            </a:extLst>
          </p:cNvPr>
          <p:cNvSpPr>
            <a:spLocks xmlns:a="http://schemas.openxmlformats.org/drawingml/2006/main" noGrp="1"/>
          </p:cNvSpPr>
          <p:nvPr/>
        </p:nvSpPr>
        <p:spPr>
          <a:xfrm xmlns:a="http://schemas.openxmlformats.org/drawingml/2006/main">
            <a:off x="4714875" y="2200275"/>
            <a:ext cx="676275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C4CDD8"/>
                </a:solidFill>
                <a:latin typeface="Nimbus Sans"/>
                <a:ea typeface="Nimbus Sans"/>
                <a:cs typeface="Nimbus Sans"/>
              </a:defRPr>
            </a:defPPr>
            <a:lvl1pPr>
              <a:defRPr sz="1800">
                <a:solidFill>
                  <a:srgbClr val="C4CDD8"/>
                </a:solidFill>
                <a:latin typeface="Nimbus Sans"/>
                <a:ea typeface="Nimbus Sans"/>
                <a:cs typeface="Nimbus Sans"/>
              </a:defRPr>
            </a:lvl1pPr>
            <a:lvl2pPr>
              <a:defRPr sz="1800">
                <a:solidFill>
                  <a:srgbClr val="C4CDD8"/>
                </a:solidFill>
                <a:latin typeface="Nimbus Sans"/>
                <a:ea typeface="Nimbus Sans"/>
                <a:cs typeface="Nimbus Sans"/>
              </a:defRPr>
            </a:lvl2pPr>
            <a:lvl3pPr>
              <a:defRPr sz="1800">
                <a:solidFill>
                  <a:srgbClr val="C4CDD8"/>
                </a:solidFill>
                <a:latin typeface="Nimbus Sans"/>
                <a:ea typeface="Nimbus Sans"/>
                <a:cs typeface="Nimbus Sans"/>
              </a:defRPr>
            </a:lvl3pPr>
            <a:lvl4pPr>
              <a:defRPr sz="1800">
                <a:solidFill>
                  <a:srgbClr val="C4CDD8"/>
                </a:solidFill>
                <a:latin typeface="Nimbus Sans"/>
                <a:ea typeface="Nimbus Sans"/>
                <a:cs typeface="Nimbus Sans"/>
              </a:defRPr>
            </a:lvl4pPr>
            <a:lvl5pPr>
              <a:defRPr sz="1800">
                <a:solidFill>
                  <a:srgbClr val="C4CDD8"/>
                </a:solidFill>
                <a:latin typeface="Nimbus Sans"/>
                <a:ea typeface="Nimbus Sans"/>
                <a:cs typeface="Nimbus Sans"/>
              </a:defRPr>
            </a:lvl5pPr>
            <a:lvl6pPr>
              <a:defRPr sz="1800">
                <a:solidFill>
                  <a:srgbClr val="C4CDD8"/>
                </a:solidFill>
                <a:latin typeface="Nimbus Sans"/>
                <a:ea typeface="Nimbus Sans"/>
                <a:cs typeface="Nimbus Sans"/>
              </a:defRPr>
            </a:lvl6pPr>
            <a:lvl7pPr>
              <a:defRPr sz="1800">
                <a:solidFill>
                  <a:srgbClr val="C4CDD8"/>
                </a:solidFill>
                <a:latin typeface="Nimbus Sans"/>
                <a:ea typeface="Nimbus Sans"/>
                <a:cs typeface="Nimbus Sans"/>
              </a:defRPr>
            </a:lvl7pPr>
            <a:lvl8pPr>
              <a:defRPr sz="1800">
                <a:solidFill>
                  <a:srgbClr val="C4CDD8"/>
                </a:solidFill>
                <a:latin typeface="Nimbus Sans"/>
                <a:ea typeface="Nimbus Sans"/>
                <a:cs typeface="Nimbus Sans"/>
              </a:defRPr>
            </a:lvl8pPr>
            <a:lvl9pPr>
              <a:defRPr sz="1800">
                <a:solidFill>
                  <a:srgbClr val="C4CDD8"/>
                </a:solidFill>
                <a:latin typeface="Nimbus Sans"/>
                <a:ea typeface="Nimbus Sans"/>
                <a:cs typeface="Nimbus Sans"/>
              </a:defRPr>
            </a:lvl9pPr>
          </a:lstStyle>
          <a:p xmlns:a="http://schemas.openxmlformats.org/drawingml/2006/main">
            <a:pPr>
              <a:defRPr sz="1800">
                <a:solidFill>
                  <a:srgbClr val="C4CDD8"/>
                </a:solidFill>
                <a:latin typeface="Nimbus Sans"/>
                <a:ea typeface="Nimbus Sans"/>
                <a:cs typeface="Nimbus Sans"/>
              </a:defRPr>
            </a:pPr>
            <a:r>
              <a:rPr sz="1800">
                <a:solidFill>
                  <a:srgbClr val="C4CDD8"/>
                </a:solidFill>
                <a:latin typeface="Nimbus Sans"/>
                <a:ea typeface="Nimbus Sans"/>
                <a:cs typeface="Nimbus Sans"/>
              </a:rPr>
              <a:t>Sensory approval, stability and validated nutrition for each formulation.</a:t>
            </a:r>
          </a:p>
        </p:txBody>
      </p:sp>
      <p:sp>
        <p:nvSpPr>
          <p:cNvPr id="5" name="milestone-1">
            <a:extLst xmlns:a="http://schemas.openxmlformats.org/drawingml/2006/main">
              <a:ext uri="{FF2B5EF4-FFF2-40B4-BE49-F238E27FC236}">
                <a16:creationId xmlns:a16="http://schemas.microsoft.com/office/drawing/2014/main" id="{A8F7B1E7-5DBF-42A7-8AF6-239EAF7731EA}"/>
              </a:ext>
            </a:extLst>
          </p:cNvPr>
          <p:cNvSpPr>
            <a:spLocks xmlns:a="http://schemas.openxmlformats.org/drawingml/2006/main" noGrp="1"/>
          </p:cNvSpPr>
          <p:nvPr/>
        </p:nvSpPr>
        <p:spPr>
          <a:xfrm xmlns:a="http://schemas.openxmlformats.org/drawingml/2006/main">
            <a:off x="685800" y="3143250"/>
            <a:ext cx="3429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F6F7FA"/>
                </a:solidFill>
                <a:latin typeface="Nimbus Sans"/>
                <a:ea typeface="Nimbus Sans"/>
                <a:cs typeface="Nimbus Sans"/>
              </a:defRPr>
            </a:defPPr>
            <a:lvl1pPr>
              <a:defRPr sz="2100">
                <a:solidFill>
                  <a:srgbClr val="F6F7FA"/>
                </a:solidFill>
                <a:latin typeface="Nimbus Sans"/>
                <a:ea typeface="Nimbus Sans"/>
                <a:cs typeface="Nimbus Sans"/>
              </a:defRPr>
            </a:lvl1pPr>
            <a:lvl2pPr>
              <a:defRPr sz="2100">
                <a:solidFill>
                  <a:srgbClr val="F6F7FA"/>
                </a:solidFill>
                <a:latin typeface="Nimbus Sans"/>
                <a:ea typeface="Nimbus Sans"/>
                <a:cs typeface="Nimbus Sans"/>
              </a:defRPr>
            </a:lvl2pPr>
            <a:lvl3pPr>
              <a:defRPr sz="2100">
                <a:solidFill>
                  <a:srgbClr val="F6F7FA"/>
                </a:solidFill>
                <a:latin typeface="Nimbus Sans"/>
                <a:ea typeface="Nimbus Sans"/>
                <a:cs typeface="Nimbus Sans"/>
              </a:defRPr>
            </a:lvl3pPr>
            <a:lvl4pPr>
              <a:defRPr sz="2100">
                <a:solidFill>
                  <a:srgbClr val="F6F7FA"/>
                </a:solidFill>
                <a:latin typeface="Nimbus Sans"/>
                <a:ea typeface="Nimbus Sans"/>
                <a:cs typeface="Nimbus Sans"/>
              </a:defRPr>
            </a:lvl4pPr>
            <a:lvl5pPr>
              <a:defRPr sz="2100">
                <a:solidFill>
                  <a:srgbClr val="F6F7FA"/>
                </a:solidFill>
                <a:latin typeface="Nimbus Sans"/>
                <a:ea typeface="Nimbus Sans"/>
                <a:cs typeface="Nimbus Sans"/>
              </a:defRPr>
            </a:lvl5pPr>
            <a:lvl6pPr>
              <a:defRPr sz="2100">
                <a:solidFill>
                  <a:srgbClr val="F6F7FA"/>
                </a:solidFill>
                <a:latin typeface="Nimbus Sans"/>
                <a:ea typeface="Nimbus Sans"/>
                <a:cs typeface="Nimbus Sans"/>
              </a:defRPr>
            </a:lvl6pPr>
            <a:lvl7pPr>
              <a:defRPr sz="2100">
                <a:solidFill>
                  <a:srgbClr val="F6F7FA"/>
                </a:solidFill>
                <a:latin typeface="Nimbus Sans"/>
                <a:ea typeface="Nimbus Sans"/>
                <a:cs typeface="Nimbus Sans"/>
              </a:defRPr>
            </a:lvl7pPr>
            <a:lvl8pPr>
              <a:defRPr sz="2100">
                <a:solidFill>
                  <a:srgbClr val="F6F7FA"/>
                </a:solidFill>
                <a:latin typeface="Nimbus Sans"/>
                <a:ea typeface="Nimbus Sans"/>
                <a:cs typeface="Nimbus Sans"/>
              </a:defRPr>
            </a:lvl8pPr>
            <a:lvl9pPr>
              <a:defRPr sz="2100">
                <a:solidFill>
                  <a:srgbClr val="F6F7FA"/>
                </a:solidFill>
                <a:latin typeface="Nimbus Sans"/>
                <a:ea typeface="Nimbus Sans"/>
                <a:cs typeface="Nimbus Sans"/>
              </a:defRPr>
            </a:lvl9pPr>
          </a:lstStyle>
          <a:p xmlns:a="http://schemas.openxmlformats.org/drawingml/2006/main">
            <a:pPr>
              <a:defRPr sz="2100">
                <a:solidFill>
                  <a:srgbClr val="F6F7FA"/>
                </a:solidFill>
                <a:latin typeface="Nimbus Sans"/>
                <a:ea typeface="Nimbus Sans"/>
                <a:cs typeface="Nimbus Sans"/>
              </a:defRPr>
            </a:pPr>
            <a:r>
              <a:rPr sz="2100">
                <a:solidFill>
                  <a:srgbClr val="F6F7FA"/>
                </a:solidFill>
                <a:latin typeface="Nimbus Sans"/>
                <a:ea typeface="Nimbus Sans"/>
                <a:cs typeface="Nimbus Sans"/>
              </a:rPr>
              <a:t>Production readiness</a:t>
            </a:r>
          </a:p>
        </p:txBody>
      </p:sp>
      <p:sp>
        <p:nvSpPr>
          <p:cNvPr id="6" name="milestone-proof-1">
            <a:extLst xmlns:a="http://schemas.openxmlformats.org/drawingml/2006/main">
              <a:ext uri="{FF2B5EF4-FFF2-40B4-BE49-F238E27FC236}">
                <a16:creationId xmlns:a16="http://schemas.microsoft.com/office/drawing/2014/main" id="{F4FB25AD-AE04-43E1-B358-950D8EF94824}"/>
              </a:ext>
            </a:extLst>
          </p:cNvPr>
          <p:cNvSpPr>
            <a:spLocks xmlns:a="http://schemas.openxmlformats.org/drawingml/2006/main" noGrp="1"/>
          </p:cNvSpPr>
          <p:nvPr/>
        </p:nvSpPr>
        <p:spPr>
          <a:xfrm xmlns:a="http://schemas.openxmlformats.org/drawingml/2006/main">
            <a:off x="4714875" y="3171825"/>
            <a:ext cx="676275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C4CDD8"/>
                </a:solidFill>
                <a:latin typeface="Nimbus Sans"/>
                <a:ea typeface="Nimbus Sans"/>
                <a:cs typeface="Nimbus Sans"/>
              </a:defRPr>
            </a:defPPr>
            <a:lvl1pPr>
              <a:defRPr sz="1800">
                <a:solidFill>
                  <a:srgbClr val="C4CDD8"/>
                </a:solidFill>
                <a:latin typeface="Nimbus Sans"/>
                <a:ea typeface="Nimbus Sans"/>
                <a:cs typeface="Nimbus Sans"/>
              </a:defRPr>
            </a:lvl1pPr>
            <a:lvl2pPr>
              <a:defRPr sz="1800">
                <a:solidFill>
                  <a:srgbClr val="C4CDD8"/>
                </a:solidFill>
                <a:latin typeface="Nimbus Sans"/>
                <a:ea typeface="Nimbus Sans"/>
                <a:cs typeface="Nimbus Sans"/>
              </a:defRPr>
            </a:lvl2pPr>
            <a:lvl3pPr>
              <a:defRPr sz="1800">
                <a:solidFill>
                  <a:srgbClr val="C4CDD8"/>
                </a:solidFill>
                <a:latin typeface="Nimbus Sans"/>
                <a:ea typeface="Nimbus Sans"/>
                <a:cs typeface="Nimbus Sans"/>
              </a:defRPr>
            </a:lvl3pPr>
            <a:lvl4pPr>
              <a:defRPr sz="1800">
                <a:solidFill>
                  <a:srgbClr val="C4CDD8"/>
                </a:solidFill>
                <a:latin typeface="Nimbus Sans"/>
                <a:ea typeface="Nimbus Sans"/>
                <a:cs typeface="Nimbus Sans"/>
              </a:defRPr>
            </a:lvl4pPr>
            <a:lvl5pPr>
              <a:defRPr sz="1800">
                <a:solidFill>
                  <a:srgbClr val="C4CDD8"/>
                </a:solidFill>
                <a:latin typeface="Nimbus Sans"/>
                <a:ea typeface="Nimbus Sans"/>
                <a:cs typeface="Nimbus Sans"/>
              </a:defRPr>
            </a:lvl5pPr>
            <a:lvl6pPr>
              <a:defRPr sz="1800">
                <a:solidFill>
                  <a:srgbClr val="C4CDD8"/>
                </a:solidFill>
                <a:latin typeface="Nimbus Sans"/>
                <a:ea typeface="Nimbus Sans"/>
                <a:cs typeface="Nimbus Sans"/>
              </a:defRPr>
            </a:lvl6pPr>
            <a:lvl7pPr>
              <a:defRPr sz="1800">
                <a:solidFill>
                  <a:srgbClr val="C4CDD8"/>
                </a:solidFill>
                <a:latin typeface="Nimbus Sans"/>
                <a:ea typeface="Nimbus Sans"/>
                <a:cs typeface="Nimbus Sans"/>
              </a:defRPr>
            </a:lvl7pPr>
            <a:lvl8pPr>
              <a:defRPr sz="1800">
                <a:solidFill>
                  <a:srgbClr val="C4CDD8"/>
                </a:solidFill>
                <a:latin typeface="Nimbus Sans"/>
                <a:ea typeface="Nimbus Sans"/>
                <a:cs typeface="Nimbus Sans"/>
              </a:defRPr>
            </a:lvl8pPr>
            <a:lvl9pPr>
              <a:defRPr sz="1800">
                <a:solidFill>
                  <a:srgbClr val="C4CDD8"/>
                </a:solidFill>
                <a:latin typeface="Nimbus Sans"/>
                <a:ea typeface="Nimbus Sans"/>
                <a:cs typeface="Nimbus Sans"/>
              </a:defRPr>
            </a:lvl9pPr>
          </a:lstStyle>
          <a:p xmlns:a="http://schemas.openxmlformats.org/drawingml/2006/main">
            <a:pPr>
              <a:defRPr sz="1800">
                <a:solidFill>
                  <a:srgbClr val="C4CDD8"/>
                </a:solidFill>
                <a:latin typeface="Nimbus Sans"/>
                <a:ea typeface="Nimbus Sans"/>
                <a:cs typeface="Nimbus Sans"/>
              </a:defRPr>
            </a:pPr>
            <a:r>
              <a:rPr sz="1800">
                <a:solidFill>
                  <a:srgbClr val="C4CDD8"/>
                </a:solidFill>
                <a:latin typeface="Nimbus Sans"/>
                <a:ea typeface="Nimbus Sans"/>
                <a:cs typeface="Nimbus Sans"/>
              </a:rPr>
              <a:t>Qualified manufacturing, feasible finishes and documented landed costs.</a:t>
            </a:r>
          </a:p>
        </p:txBody>
      </p:sp>
      <p:sp>
        <p:nvSpPr>
          <p:cNvPr id="7" name="milestone-2">
            <a:extLst xmlns:a="http://schemas.openxmlformats.org/drawingml/2006/main">
              <a:ext uri="{FF2B5EF4-FFF2-40B4-BE49-F238E27FC236}">
                <a16:creationId xmlns:a16="http://schemas.microsoft.com/office/drawing/2014/main" id="{14BC6F41-E331-4197-B8FD-3F6F9A254BF7}"/>
              </a:ext>
            </a:extLst>
          </p:cNvPr>
          <p:cNvSpPr>
            <a:spLocks xmlns:a="http://schemas.openxmlformats.org/drawingml/2006/main" noGrp="1"/>
          </p:cNvSpPr>
          <p:nvPr/>
        </p:nvSpPr>
        <p:spPr>
          <a:xfrm xmlns:a="http://schemas.openxmlformats.org/drawingml/2006/main">
            <a:off x="685800" y="4114800"/>
            <a:ext cx="3429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F6F7FA"/>
                </a:solidFill>
                <a:latin typeface="Nimbus Sans"/>
                <a:ea typeface="Nimbus Sans"/>
                <a:cs typeface="Nimbus Sans"/>
              </a:defRPr>
            </a:defPPr>
            <a:lvl1pPr>
              <a:defRPr sz="2100">
                <a:solidFill>
                  <a:srgbClr val="F6F7FA"/>
                </a:solidFill>
                <a:latin typeface="Nimbus Sans"/>
                <a:ea typeface="Nimbus Sans"/>
                <a:cs typeface="Nimbus Sans"/>
              </a:defRPr>
            </a:lvl1pPr>
            <a:lvl2pPr>
              <a:defRPr sz="2100">
                <a:solidFill>
                  <a:srgbClr val="F6F7FA"/>
                </a:solidFill>
                <a:latin typeface="Nimbus Sans"/>
                <a:ea typeface="Nimbus Sans"/>
                <a:cs typeface="Nimbus Sans"/>
              </a:defRPr>
            </a:lvl2pPr>
            <a:lvl3pPr>
              <a:defRPr sz="2100">
                <a:solidFill>
                  <a:srgbClr val="F6F7FA"/>
                </a:solidFill>
                <a:latin typeface="Nimbus Sans"/>
                <a:ea typeface="Nimbus Sans"/>
                <a:cs typeface="Nimbus Sans"/>
              </a:defRPr>
            </a:lvl3pPr>
            <a:lvl4pPr>
              <a:defRPr sz="2100">
                <a:solidFill>
                  <a:srgbClr val="F6F7FA"/>
                </a:solidFill>
                <a:latin typeface="Nimbus Sans"/>
                <a:ea typeface="Nimbus Sans"/>
                <a:cs typeface="Nimbus Sans"/>
              </a:defRPr>
            </a:lvl4pPr>
            <a:lvl5pPr>
              <a:defRPr sz="2100">
                <a:solidFill>
                  <a:srgbClr val="F6F7FA"/>
                </a:solidFill>
                <a:latin typeface="Nimbus Sans"/>
                <a:ea typeface="Nimbus Sans"/>
                <a:cs typeface="Nimbus Sans"/>
              </a:defRPr>
            </a:lvl5pPr>
            <a:lvl6pPr>
              <a:defRPr sz="2100">
                <a:solidFill>
                  <a:srgbClr val="F6F7FA"/>
                </a:solidFill>
                <a:latin typeface="Nimbus Sans"/>
                <a:ea typeface="Nimbus Sans"/>
                <a:cs typeface="Nimbus Sans"/>
              </a:defRPr>
            </a:lvl6pPr>
            <a:lvl7pPr>
              <a:defRPr sz="2100">
                <a:solidFill>
                  <a:srgbClr val="F6F7FA"/>
                </a:solidFill>
                <a:latin typeface="Nimbus Sans"/>
                <a:ea typeface="Nimbus Sans"/>
                <a:cs typeface="Nimbus Sans"/>
              </a:defRPr>
            </a:lvl7pPr>
            <a:lvl8pPr>
              <a:defRPr sz="2100">
                <a:solidFill>
                  <a:srgbClr val="F6F7FA"/>
                </a:solidFill>
                <a:latin typeface="Nimbus Sans"/>
                <a:ea typeface="Nimbus Sans"/>
                <a:cs typeface="Nimbus Sans"/>
              </a:defRPr>
            </a:lvl8pPr>
            <a:lvl9pPr>
              <a:defRPr sz="2100">
                <a:solidFill>
                  <a:srgbClr val="F6F7FA"/>
                </a:solidFill>
                <a:latin typeface="Nimbus Sans"/>
                <a:ea typeface="Nimbus Sans"/>
                <a:cs typeface="Nimbus Sans"/>
              </a:defRPr>
            </a:lvl9pPr>
          </a:lstStyle>
          <a:p xmlns:a="http://schemas.openxmlformats.org/drawingml/2006/main">
            <a:pPr>
              <a:defRPr sz="2100">
                <a:solidFill>
                  <a:srgbClr val="F6F7FA"/>
                </a:solidFill>
                <a:latin typeface="Nimbus Sans"/>
                <a:ea typeface="Nimbus Sans"/>
                <a:cs typeface="Nimbus Sans"/>
              </a:defRPr>
            </a:pPr>
            <a:r>
              <a:rPr sz="2100">
                <a:solidFill>
                  <a:srgbClr val="F6F7FA"/>
                </a:solidFill>
                <a:latin typeface="Nimbus Sans"/>
                <a:ea typeface="Nimbus Sans"/>
                <a:cs typeface="Nimbus Sans"/>
              </a:rPr>
              <a:t>Brand readiness</a:t>
            </a:r>
          </a:p>
        </p:txBody>
      </p:sp>
      <p:sp>
        <p:nvSpPr>
          <p:cNvPr id="8" name="milestone-proof-2">
            <a:extLst xmlns:a="http://schemas.openxmlformats.org/drawingml/2006/main">
              <a:ext uri="{FF2B5EF4-FFF2-40B4-BE49-F238E27FC236}">
                <a16:creationId xmlns:a16="http://schemas.microsoft.com/office/drawing/2014/main" id="{44C216B4-119B-415F-8BEF-D3C380799F9F}"/>
              </a:ext>
            </a:extLst>
          </p:cNvPr>
          <p:cNvSpPr>
            <a:spLocks xmlns:a="http://schemas.openxmlformats.org/drawingml/2006/main" noGrp="1"/>
          </p:cNvSpPr>
          <p:nvPr/>
        </p:nvSpPr>
        <p:spPr>
          <a:xfrm xmlns:a="http://schemas.openxmlformats.org/drawingml/2006/main">
            <a:off x="4714875" y="4143375"/>
            <a:ext cx="676275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C4CDD8"/>
                </a:solidFill>
                <a:latin typeface="Nimbus Sans"/>
                <a:ea typeface="Nimbus Sans"/>
                <a:cs typeface="Nimbus Sans"/>
              </a:defRPr>
            </a:defPPr>
            <a:lvl1pPr>
              <a:defRPr sz="1800">
                <a:solidFill>
                  <a:srgbClr val="C4CDD8"/>
                </a:solidFill>
                <a:latin typeface="Nimbus Sans"/>
                <a:ea typeface="Nimbus Sans"/>
                <a:cs typeface="Nimbus Sans"/>
              </a:defRPr>
            </a:lvl1pPr>
            <a:lvl2pPr>
              <a:defRPr sz="1800">
                <a:solidFill>
                  <a:srgbClr val="C4CDD8"/>
                </a:solidFill>
                <a:latin typeface="Nimbus Sans"/>
                <a:ea typeface="Nimbus Sans"/>
                <a:cs typeface="Nimbus Sans"/>
              </a:defRPr>
            </a:lvl2pPr>
            <a:lvl3pPr>
              <a:defRPr sz="1800">
                <a:solidFill>
                  <a:srgbClr val="C4CDD8"/>
                </a:solidFill>
                <a:latin typeface="Nimbus Sans"/>
                <a:ea typeface="Nimbus Sans"/>
                <a:cs typeface="Nimbus Sans"/>
              </a:defRPr>
            </a:lvl3pPr>
            <a:lvl4pPr>
              <a:defRPr sz="1800">
                <a:solidFill>
                  <a:srgbClr val="C4CDD8"/>
                </a:solidFill>
                <a:latin typeface="Nimbus Sans"/>
                <a:ea typeface="Nimbus Sans"/>
                <a:cs typeface="Nimbus Sans"/>
              </a:defRPr>
            </a:lvl4pPr>
            <a:lvl5pPr>
              <a:defRPr sz="1800">
                <a:solidFill>
                  <a:srgbClr val="C4CDD8"/>
                </a:solidFill>
                <a:latin typeface="Nimbus Sans"/>
                <a:ea typeface="Nimbus Sans"/>
                <a:cs typeface="Nimbus Sans"/>
              </a:defRPr>
            </a:lvl5pPr>
            <a:lvl6pPr>
              <a:defRPr sz="1800">
                <a:solidFill>
                  <a:srgbClr val="C4CDD8"/>
                </a:solidFill>
                <a:latin typeface="Nimbus Sans"/>
                <a:ea typeface="Nimbus Sans"/>
                <a:cs typeface="Nimbus Sans"/>
              </a:defRPr>
            </a:lvl6pPr>
            <a:lvl7pPr>
              <a:defRPr sz="1800">
                <a:solidFill>
                  <a:srgbClr val="C4CDD8"/>
                </a:solidFill>
                <a:latin typeface="Nimbus Sans"/>
                <a:ea typeface="Nimbus Sans"/>
                <a:cs typeface="Nimbus Sans"/>
              </a:defRPr>
            </a:lvl7pPr>
            <a:lvl8pPr>
              <a:defRPr sz="1800">
                <a:solidFill>
                  <a:srgbClr val="C4CDD8"/>
                </a:solidFill>
                <a:latin typeface="Nimbus Sans"/>
                <a:ea typeface="Nimbus Sans"/>
                <a:cs typeface="Nimbus Sans"/>
              </a:defRPr>
            </a:lvl8pPr>
            <a:lvl9pPr>
              <a:defRPr sz="1800">
                <a:solidFill>
                  <a:srgbClr val="C4CDD8"/>
                </a:solidFill>
                <a:latin typeface="Nimbus Sans"/>
                <a:ea typeface="Nimbus Sans"/>
                <a:cs typeface="Nimbus Sans"/>
              </a:defRPr>
            </a:lvl9pPr>
          </a:lstStyle>
          <a:p xmlns:a="http://schemas.openxmlformats.org/drawingml/2006/main">
            <a:pPr>
              <a:defRPr sz="1800">
                <a:solidFill>
                  <a:srgbClr val="C4CDD8"/>
                </a:solidFill>
                <a:latin typeface="Nimbus Sans"/>
                <a:ea typeface="Nimbus Sans"/>
                <a:cs typeface="Nimbus Sans"/>
              </a:defRPr>
            </a:pPr>
            <a:r>
              <a:rPr sz="1800">
                <a:solidFill>
                  <a:srgbClr val="C4CDD8"/>
                </a:solidFill>
                <a:latin typeface="Nimbus Sans"/>
                <a:ea typeface="Nimbus Sans"/>
                <a:cs typeface="Nimbus Sans"/>
              </a:rPr>
              <a:t>Trademark clearance, packaging rights and final artwork review.</a:t>
            </a:r>
          </a:p>
        </p:txBody>
      </p:sp>
      <p:sp>
        <p:nvSpPr>
          <p:cNvPr id="9" name="milestone-3">
            <a:extLst xmlns:a="http://schemas.openxmlformats.org/drawingml/2006/main">
              <a:ext uri="{FF2B5EF4-FFF2-40B4-BE49-F238E27FC236}">
                <a16:creationId xmlns:a16="http://schemas.microsoft.com/office/drawing/2014/main" id="{77CE0DE2-180B-4373-8F5C-49F925C15B74}"/>
              </a:ext>
            </a:extLst>
          </p:cNvPr>
          <p:cNvSpPr>
            <a:spLocks xmlns:a="http://schemas.openxmlformats.org/drawingml/2006/main" noGrp="1"/>
          </p:cNvSpPr>
          <p:nvPr/>
        </p:nvSpPr>
        <p:spPr>
          <a:xfrm xmlns:a="http://schemas.openxmlformats.org/drawingml/2006/main">
            <a:off x="685800" y="5086350"/>
            <a:ext cx="3429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F6F7FA"/>
                </a:solidFill>
                <a:latin typeface="Nimbus Sans"/>
                <a:ea typeface="Nimbus Sans"/>
                <a:cs typeface="Nimbus Sans"/>
              </a:defRPr>
            </a:defPPr>
            <a:lvl1pPr>
              <a:defRPr sz="2100">
                <a:solidFill>
                  <a:srgbClr val="F6F7FA"/>
                </a:solidFill>
                <a:latin typeface="Nimbus Sans"/>
                <a:ea typeface="Nimbus Sans"/>
                <a:cs typeface="Nimbus Sans"/>
              </a:defRPr>
            </a:lvl1pPr>
            <a:lvl2pPr>
              <a:defRPr sz="2100">
                <a:solidFill>
                  <a:srgbClr val="F6F7FA"/>
                </a:solidFill>
                <a:latin typeface="Nimbus Sans"/>
                <a:ea typeface="Nimbus Sans"/>
                <a:cs typeface="Nimbus Sans"/>
              </a:defRPr>
            </a:lvl2pPr>
            <a:lvl3pPr>
              <a:defRPr sz="2100">
                <a:solidFill>
                  <a:srgbClr val="F6F7FA"/>
                </a:solidFill>
                <a:latin typeface="Nimbus Sans"/>
                <a:ea typeface="Nimbus Sans"/>
                <a:cs typeface="Nimbus Sans"/>
              </a:defRPr>
            </a:lvl3pPr>
            <a:lvl4pPr>
              <a:defRPr sz="2100">
                <a:solidFill>
                  <a:srgbClr val="F6F7FA"/>
                </a:solidFill>
                <a:latin typeface="Nimbus Sans"/>
                <a:ea typeface="Nimbus Sans"/>
                <a:cs typeface="Nimbus Sans"/>
              </a:defRPr>
            </a:lvl4pPr>
            <a:lvl5pPr>
              <a:defRPr sz="2100">
                <a:solidFill>
                  <a:srgbClr val="F6F7FA"/>
                </a:solidFill>
                <a:latin typeface="Nimbus Sans"/>
                <a:ea typeface="Nimbus Sans"/>
                <a:cs typeface="Nimbus Sans"/>
              </a:defRPr>
            </a:lvl5pPr>
            <a:lvl6pPr>
              <a:defRPr sz="2100">
                <a:solidFill>
                  <a:srgbClr val="F6F7FA"/>
                </a:solidFill>
                <a:latin typeface="Nimbus Sans"/>
                <a:ea typeface="Nimbus Sans"/>
                <a:cs typeface="Nimbus Sans"/>
              </a:defRPr>
            </a:lvl6pPr>
            <a:lvl7pPr>
              <a:defRPr sz="2100">
                <a:solidFill>
                  <a:srgbClr val="F6F7FA"/>
                </a:solidFill>
                <a:latin typeface="Nimbus Sans"/>
                <a:ea typeface="Nimbus Sans"/>
                <a:cs typeface="Nimbus Sans"/>
              </a:defRPr>
            </a:lvl7pPr>
            <a:lvl8pPr>
              <a:defRPr sz="2100">
                <a:solidFill>
                  <a:srgbClr val="F6F7FA"/>
                </a:solidFill>
                <a:latin typeface="Nimbus Sans"/>
                <a:ea typeface="Nimbus Sans"/>
                <a:cs typeface="Nimbus Sans"/>
              </a:defRPr>
            </a:lvl8pPr>
            <a:lvl9pPr>
              <a:defRPr sz="2100">
                <a:solidFill>
                  <a:srgbClr val="F6F7FA"/>
                </a:solidFill>
                <a:latin typeface="Nimbus Sans"/>
                <a:ea typeface="Nimbus Sans"/>
                <a:cs typeface="Nimbus Sans"/>
              </a:defRPr>
            </a:lvl9pPr>
          </a:lstStyle>
          <a:p xmlns:a="http://schemas.openxmlformats.org/drawingml/2006/main">
            <a:pPr>
              <a:defRPr sz="2100">
                <a:solidFill>
                  <a:srgbClr val="F6F7FA"/>
                </a:solidFill>
                <a:latin typeface="Nimbus Sans"/>
                <a:ea typeface="Nimbus Sans"/>
                <a:cs typeface="Nimbus Sans"/>
              </a:defRPr>
            </a:pPr>
            <a:r>
              <a:rPr sz="2100">
                <a:solidFill>
                  <a:srgbClr val="F6F7FA"/>
                </a:solidFill>
                <a:latin typeface="Nimbus Sans"/>
                <a:ea typeface="Nimbus Sans"/>
                <a:cs typeface="Nimbus Sans"/>
              </a:rPr>
              <a:t>Demand evidence</a:t>
            </a:r>
          </a:p>
        </p:txBody>
      </p:sp>
      <p:sp>
        <p:nvSpPr>
          <p:cNvPr id="10" name="milestone-proof-3">
            <a:extLst xmlns:a="http://schemas.openxmlformats.org/drawingml/2006/main">
              <a:ext uri="{FF2B5EF4-FFF2-40B4-BE49-F238E27FC236}">
                <a16:creationId xmlns:a16="http://schemas.microsoft.com/office/drawing/2014/main" id="{816DA630-968B-4A7C-AD0A-0847D6DD3003}"/>
              </a:ext>
            </a:extLst>
          </p:cNvPr>
          <p:cNvSpPr>
            <a:spLocks xmlns:a="http://schemas.openxmlformats.org/drawingml/2006/main" noGrp="1"/>
          </p:cNvSpPr>
          <p:nvPr/>
        </p:nvSpPr>
        <p:spPr>
          <a:xfrm xmlns:a="http://schemas.openxmlformats.org/drawingml/2006/main">
            <a:off x="4714875" y="5114925"/>
            <a:ext cx="676275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C4CDD8"/>
                </a:solidFill>
                <a:latin typeface="Nimbus Sans"/>
                <a:ea typeface="Nimbus Sans"/>
                <a:cs typeface="Nimbus Sans"/>
              </a:defRPr>
            </a:defPPr>
            <a:lvl1pPr>
              <a:defRPr sz="1800">
                <a:solidFill>
                  <a:srgbClr val="C4CDD8"/>
                </a:solidFill>
                <a:latin typeface="Nimbus Sans"/>
                <a:ea typeface="Nimbus Sans"/>
                <a:cs typeface="Nimbus Sans"/>
              </a:defRPr>
            </a:lvl1pPr>
            <a:lvl2pPr>
              <a:defRPr sz="1800">
                <a:solidFill>
                  <a:srgbClr val="C4CDD8"/>
                </a:solidFill>
                <a:latin typeface="Nimbus Sans"/>
                <a:ea typeface="Nimbus Sans"/>
                <a:cs typeface="Nimbus Sans"/>
              </a:defRPr>
            </a:lvl2pPr>
            <a:lvl3pPr>
              <a:defRPr sz="1800">
                <a:solidFill>
                  <a:srgbClr val="C4CDD8"/>
                </a:solidFill>
                <a:latin typeface="Nimbus Sans"/>
                <a:ea typeface="Nimbus Sans"/>
                <a:cs typeface="Nimbus Sans"/>
              </a:defRPr>
            </a:lvl3pPr>
            <a:lvl4pPr>
              <a:defRPr sz="1800">
                <a:solidFill>
                  <a:srgbClr val="C4CDD8"/>
                </a:solidFill>
                <a:latin typeface="Nimbus Sans"/>
                <a:ea typeface="Nimbus Sans"/>
                <a:cs typeface="Nimbus Sans"/>
              </a:defRPr>
            </a:lvl4pPr>
            <a:lvl5pPr>
              <a:defRPr sz="1800">
                <a:solidFill>
                  <a:srgbClr val="C4CDD8"/>
                </a:solidFill>
                <a:latin typeface="Nimbus Sans"/>
                <a:ea typeface="Nimbus Sans"/>
                <a:cs typeface="Nimbus Sans"/>
              </a:defRPr>
            </a:lvl5pPr>
            <a:lvl6pPr>
              <a:defRPr sz="1800">
                <a:solidFill>
                  <a:srgbClr val="C4CDD8"/>
                </a:solidFill>
                <a:latin typeface="Nimbus Sans"/>
                <a:ea typeface="Nimbus Sans"/>
                <a:cs typeface="Nimbus Sans"/>
              </a:defRPr>
            </a:lvl6pPr>
            <a:lvl7pPr>
              <a:defRPr sz="1800">
                <a:solidFill>
                  <a:srgbClr val="C4CDD8"/>
                </a:solidFill>
                <a:latin typeface="Nimbus Sans"/>
                <a:ea typeface="Nimbus Sans"/>
                <a:cs typeface="Nimbus Sans"/>
              </a:defRPr>
            </a:lvl7pPr>
            <a:lvl8pPr>
              <a:defRPr sz="1800">
                <a:solidFill>
                  <a:srgbClr val="C4CDD8"/>
                </a:solidFill>
                <a:latin typeface="Nimbus Sans"/>
                <a:ea typeface="Nimbus Sans"/>
                <a:cs typeface="Nimbus Sans"/>
              </a:defRPr>
            </a:lvl8pPr>
            <a:lvl9pPr>
              <a:defRPr sz="1800">
                <a:solidFill>
                  <a:srgbClr val="C4CDD8"/>
                </a:solidFill>
                <a:latin typeface="Nimbus Sans"/>
                <a:ea typeface="Nimbus Sans"/>
                <a:cs typeface="Nimbus Sans"/>
              </a:defRPr>
            </a:lvl9pPr>
          </a:lstStyle>
          <a:p xmlns:a="http://schemas.openxmlformats.org/drawingml/2006/main">
            <a:pPr>
              <a:defRPr sz="1800">
                <a:solidFill>
                  <a:srgbClr val="C4CDD8"/>
                </a:solidFill>
                <a:latin typeface="Nimbus Sans"/>
                <a:ea typeface="Nimbus Sans"/>
                <a:cs typeface="Nimbus Sans"/>
              </a:defRPr>
            </a:pPr>
            <a:r>
              <a:rPr sz="1800">
                <a:solidFill>
                  <a:srgbClr val="C4CDD8"/>
                </a:solidFill>
                <a:latin typeface="Nimbus Sans"/>
                <a:ea typeface="Nimbus Sans"/>
                <a:cs typeface="Nimbus Sans"/>
              </a:rPr>
              <a:t>Pilot sell-through, repeat purchase and viable channel contribution.</a:t>
            </a:r>
          </a:p>
        </p:txBody>
      </p:sp>
    </p:spTree>
    <p:extLst>
      <p:ext uri="{BB962C8B-B14F-4D97-AF65-F5344CB8AC3E}">
        <p14:creationId xmlns:p14="http://schemas.microsoft.com/office/powerpoint/2010/main" val="705931596"/>
      </p:ext>
    </p:extLst>
  </p:cSld>
</p:sld>
</file>

<file path=ppt/slides/slide10.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11" name="title">
            <a:extLst xmlns:a="http://schemas.openxmlformats.org/drawingml/2006/main">
              <a:ext uri="{FF2B5EF4-FFF2-40B4-BE49-F238E27FC236}">
                <a16:creationId xmlns:a16="http://schemas.microsoft.com/office/drawing/2014/main" id="{3312E86D-A365-4064-9371-D3368728E78F}"/>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Capital priorities</a:t>
            </a:r>
          </a:p>
        </p:txBody>
      </p:sp>
      <p:sp>
        <p:nvSpPr>
          <p:cNvPr id="2" name="subtitle">
            <a:extLst xmlns:a="http://schemas.openxmlformats.org/drawingml/2006/main">
              <a:ext uri="{FF2B5EF4-FFF2-40B4-BE49-F238E27FC236}">
                <a16:creationId xmlns:a16="http://schemas.microsoft.com/office/drawing/2014/main" id="{9DBDABB2-B2D4-4F6C-8866-6F5E713DDBA6}"/>
              </a:ext>
            </a:extLst>
          </p:cNvPr>
          <p:cNvSpPr>
            <a:spLocks xmlns:a="http://schemas.openxmlformats.org/drawingml/2006/main" noGrp="1"/>
          </p:cNvSpPr>
          <p:nvPr/>
        </p:nvSpPr>
        <p:spPr>
          <a:xfrm xmlns:a="http://schemas.openxmlformats.org/drawingml/2006/main">
            <a:off x="714375" y="1724025"/>
            <a:ext cx="1047750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725">
                <a:solidFill>
                  <a:srgbClr val="7E8895"/>
                </a:solidFill>
                <a:latin typeface="Nimbus Sans"/>
                <a:ea typeface="Nimbus Sans"/>
                <a:cs typeface="Nimbus Sans"/>
              </a:defRPr>
            </a:defPPr>
            <a:lvl1pPr>
              <a:defRPr sz="1725">
                <a:solidFill>
                  <a:srgbClr val="7E8895"/>
                </a:solidFill>
                <a:latin typeface="Nimbus Sans"/>
                <a:ea typeface="Nimbus Sans"/>
                <a:cs typeface="Nimbus Sans"/>
              </a:defRPr>
            </a:lvl1pPr>
            <a:lvl2pPr>
              <a:defRPr sz="1725">
                <a:solidFill>
                  <a:srgbClr val="7E8895"/>
                </a:solidFill>
                <a:latin typeface="Nimbus Sans"/>
                <a:ea typeface="Nimbus Sans"/>
                <a:cs typeface="Nimbus Sans"/>
              </a:defRPr>
            </a:lvl2pPr>
            <a:lvl3pPr>
              <a:defRPr sz="1725">
                <a:solidFill>
                  <a:srgbClr val="7E8895"/>
                </a:solidFill>
                <a:latin typeface="Nimbus Sans"/>
                <a:ea typeface="Nimbus Sans"/>
                <a:cs typeface="Nimbus Sans"/>
              </a:defRPr>
            </a:lvl3pPr>
            <a:lvl4pPr>
              <a:defRPr sz="1725">
                <a:solidFill>
                  <a:srgbClr val="7E8895"/>
                </a:solidFill>
                <a:latin typeface="Nimbus Sans"/>
                <a:ea typeface="Nimbus Sans"/>
                <a:cs typeface="Nimbus Sans"/>
              </a:defRPr>
            </a:lvl4pPr>
            <a:lvl5pPr>
              <a:defRPr sz="1725">
                <a:solidFill>
                  <a:srgbClr val="7E8895"/>
                </a:solidFill>
                <a:latin typeface="Nimbus Sans"/>
                <a:ea typeface="Nimbus Sans"/>
                <a:cs typeface="Nimbus Sans"/>
              </a:defRPr>
            </a:lvl5pPr>
            <a:lvl6pPr>
              <a:defRPr sz="1725">
                <a:solidFill>
                  <a:srgbClr val="7E8895"/>
                </a:solidFill>
                <a:latin typeface="Nimbus Sans"/>
                <a:ea typeface="Nimbus Sans"/>
                <a:cs typeface="Nimbus Sans"/>
              </a:defRPr>
            </a:lvl6pPr>
            <a:lvl7pPr>
              <a:defRPr sz="1725">
                <a:solidFill>
                  <a:srgbClr val="7E8895"/>
                </a:solidFill>
                <a:latin typeface="Nimbus Sans"/>
                <a:ea typeface="Nimbus Sans"/>
                <a:cs typeface="Nimbus Sans"/>
              </a:defRPr>
            </a:lvl7pPr>
            <a:lvl8pPr>
              <a:defRPr sz="1725">
                <a:solidFill>
                  <a:srgbClr val="7E8895"/>
                </a:solidFill>
                <a:latin typeface="Nimbus Sans"/>
                <a:ea typeface="Nimbus Sans"/>
                <a:cs typeface="Nimbus Sans"/>
              </a:defRPr>
            </a:lvl8pPr>
            <a:lvl9pPr>
              <a:defRPr sz="1725">
                <a:solidFill>
                  <a:srgbClr val="7E8895"/>
                </a:solidFill>
                <a:latin typeface="Nimbus Sans"/>
                <a:ea typeface="Nimbus Sans"/>
                <a:cs typeface="Nimbus Sans"/>
              </a:defRPr>
            </a:lvl9pPr>
          </a:lstStyle>
          <a:p xmlns:a="http://schemas.openxmlformats.org/drawingml/2006/main">
            <a:pPr>
              <a:defRPr sz="1725">
                <a:solidFill>
                  <a:srgbClr val="7E8895"/>
                </a:solidFill>
                <a:latin typeface="Nimbus Sans"/>
                <a:ea typeface="Nimbus Sans"/>
                <a:cs typeface="Nimbus Sans"/>
              </a:defRPr>
            </a:pPr>
            <a:r>
              <a:rPr sz="1725">
                <a:solidFill>
                  <a:srgbClr val="7E8895"/>
                </a:solidFill>
                <a:latin typeface="Nimbus Sans"/>
                <a:ea typeface="Nimbus Sans"/>
                <a:cs typeface="Nimbus Sans"/>
              </a:rPr>
              <a:t>The proposed capital plan funds the next evidence milestones.</a:t>
            </a:r>
          </a:p>
        </p:txBody>
      </p:sp>
      <p:sp>
        <p:nvSpPr>
          <p:cNvPr id="3" name="page-number">
            <a:extLst xmlns:a="http://schemas.openxmlformats.org/drawingml/2006/main">
              <a:ext uri="{FF2B5EF4-FFF2-40B4-BE49-F238E27FC236}">
                <a16:creationId xmlns:a16="http://schemas.microsoft.com/office/drawing/2014/main" id="{1DC7A7CC-7EF8-496E-B296-E8DAD4DD3DAA}"/>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10</a:t>
            </a:r>
          </a:p>
        </p:txBody>
      </p:sp>
      <p:sp>
        <p:nvSpPr>
          <p:cNvPr id="4" name="Product development-heading">
            <a:extLst xmlns:a="http://schemas.openxmlformats.org/drawingml/2006/main">
              <a:ext uri="{FF2B5EF4-FFF2-40B4-BE49-F238E27FC236}">
                <a16:creationId xmlns:a16="http://schemas.microsoft.com/office/drawing/2014/main" id="{BBF05314-D198-4419-B333-E4E76E4E3A30}"/>
              </a:ext>
            </a:extLst>
          </p:cNvPr>
          <p:cNvSpPr>
            <a:spLocks xmlns:a="http://schemas.openxmlformats.org/drawingml/2006/main" noGrp="1"/>
          </p:cNvSpPr>
          <p:nvPr/>
        </p:nvSpPr>
        <p:spPr>
          <a:xfrm xmlns:a="http://schemas.openxmlformats.org/drawingml/2006/main">
            <a:off x="685800" y="2752725"/>
            <a:ext cx="309562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Product development</a:t>
            </a:r>
          </a:p>
        </p:txBody>
      </p:sp>
      <p:sp>
        <p:nvSpPr>
          <p:cNvPr id="5" name="Product development-body">
            <a:extLst xmlns:a="http://schemas.openxmlformats.org/drawingml/2006/main">
              <a:ext uri="{FF2B5EF4-FFF2-40B4-BE49-F238E27FC236}">
                <a16:creationId xmlns:a16="http://schemas.microsoft.com/office/drawing/2014/main" id="{1BD3ACFD-ADFE-41D0-8658-EC7C92F1C2E8}"/>
              </a:ext>
            </a:extLst>
          </p:cNvPr>
          <p:cNvSpPr>
            <a:spLocks xmlns:a="http://schemas.openxmlformats.org/drawingml/2006/main" noGrp="1"/>
          </p:cNvSpPr>
          <p:nvPr/>
        </p:nvSpPr>
        <p:spPr>
          <a:xfrm xmlns:a="http://schemas.openxmlformats.org/drawingml/2006/main">
            <a:off x="685800" y="3305175"/>
            <a:ext cx="309562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Formulation, stability, nutrition testing and substantiated labeling.</a:t>
            </a:r>
          </a:p>
        </p:txBody>
      </p:sp>
      <p:sp>
        <p:nvSpPr>
          <p:cNvPr id="6" name="Production preparation-heading">
            <a:extLst xmlns:a="http://schemas.openxmlformats.org/drawingml/2006/main">
              <a:ext uri="{FF2B5EF4-FFF2-40B4-BE49-F238E27FC236}">
                <a16:creationId xmlns:a16="http://schemas.microsoft.com/office/drawing/2014/main" id="{4DF0157C-2406-4ED7-8620-D15115FC1CD9}"/>
              </a:ext>
            </a:extLst>
          </p:cNvPr>
          <p:cNvSpPr>
            <a:spLocks xmlns:a="http://schemas.openxmlformats.org/drawingml/2006/main" noGrp="1"/>
          </p:cNvSpPr>
          <p:nvPr/>
        </p:nvSpPr>
        <p:spPr>
          <a:xfrm xmlns:a="http://schemas.openxmlformats.org/drawingml/2006/main">
            <a:off x="4381500" y="2752725"/>
            <a:ext cx="309562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Production preparation</a:t>
            </a:r>
          </a:p>
        </p:txBody>
      </p:sp>
      <p:sp>
        <p:nvSpPr>
          <p:cNvPr id="7" name="Production preparation-body">
            <a:extLst xmlns:a="http://schemas.openxmlformats.org/drawingml/2006/main">
              <a:ext uri="{FF2B5EF4-FFF2-40B4-BE49-F238E27FC236}">
                <a16:creationId xmlns:a16="http://schemas.microsoft.com/office/drawing/2014/main" id="{E3412665-FFBF-4CCD-9B1A-4554EF0EF593}"/>
              </a:ext>
            </a:extLst>
          </p:cNvPr>
          <p:cNvSpPr>
            <a:spLocks xmlns:a="http://schemas.openxmlformats.org/drawingml/2006/main" noGrp="1"/>
          </p:cNvSpPr>
          <p:nvPr/>
        </p:nvSpPr>
        <p:spPr>
          <a:xfrm xmlns:a="http://schemas.openxmlformats.org/drawingml/2006/main">
            <a:off x="4381500" y="3305175"/>
            <a:ext cx="309562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Can finish engineering, manufacturing qualification and pilot inventory.</a:t>
            </a:r>
          </a:p>
        </p:txBody>
      </p:sp>
      <p:sp>
        <p:nvSpPr>
          <p:cNvPr id="8" name="Controlled launch-heading">
            <a:extLst xmlns:a="http://schemas.openxmlformats.org/drawingml/2006/main">
              <a:ext uri="{FF2B5EF4-FFF2-40B4-BE49-F238E27FC236}">
                <a16:creationId xmlns:a16="http://schemas.microsoft.com/office/drawing/2014/main" id="{72B59717-7065-4986-B25F-06CE6E55CC3A}"/>
              </a:ext>
            </a:extLst>
          </p:cNvPr>
          <p:cNvSpPr>
            <a:spLocks xmlns:a="http://schemas.openxmlformats.org/drawingml/2006/main" noGrp="1"/>
          </p:cNvSpPr>
          <p:nvPr/>
        </p:nvSpPr>
        <p:spPr>
          <a:xfrm xmlns:a="http://schemas.openxmlformats.org/drawingml/2006/main">
            <a:off x="8077200" y="2752725"/>
            <a:ext cx="309562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Controlled launch</a:t>
            </a:r>
          </a:p>
        </p:txBody>
      </p:sp>
      <p:sp>
        <p:nvSpPr>
          <p:cNvPr id="9" name="Controlled launch-body">
            <a:extLst xmlns:a="http://schemas.openxmlformats.org/drawingml/2006/main">
              <a:ext uri="{FF2B5EF4-FFF2-40B4-BE49-F238E27FC236}">
                <a16:creationId xmlns:a16="http://schemas.microsoft.com/office/drawing/2014/main" id="{F575E67D-6E4C-4142-9CB8-DB2CC5D63484}"/>
              </a:ext>
            </a:extLst>
          </p:cNvPr>
          <p:cNvSpPr>
            <a:spLocks xmlns:a="http://schemas.openxmlformats.org/drawingml/2006/main" noGrp="1"/>
          </p:cNvSpPr>
          <p:nvPr/>
        </p:nvSpPr>
        <p:spPr>
          <a:xfrm xmlns:a="http://schemas.openxmlformats.org/drawingml/2006/main">
            <a:off x="8077200" y="3305175"/>
            <a:ext cx="309562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Sampling, e-commerce and a measured pilot across selected accounts.</a:t>
            </a:r>
          </a:p>
        </p:txBody>
      </p:sp>
      <p:sp>
        <p:nvSpPr>
          <p:cNvPr id="10" name="capital-status">
            <a:extLst xmlns:a="http://schemas.openxmlformats.org/drawingml/2006/main">
              <a:ext uri="{FF2B5EF4-FFF2-40B4-BE49-F238E27FC236}">
                <a16:creationId xmlns:a16="http://schemas.microsoft.com/office/drawing/2014/main" id="{A3E14F4A-D3B5-4309-A5F2-9EC11794C55D}"/>
              </a:ext>
            </a:extLst>
          </p:cNvPr>
          <p:cNvSpPr>
            <a:spLocks xmlns:a="http://schemas.openxmlformats.org/drawingml/2006/main" noGrp="1"/>
          </p:cNvSpPr>
          <p:nvPr/>
        </p:nvSpPr>
        <p:spPr>
          <a:xfrm xmlns:a="http://schemas.openxmlformats.org/drawingml/2006/main">
            <a:off x="685800" y="5505450"/>
            <a:ext cx="10477500" cy="762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75">
                <a:solidFill>
                  <a:srgbClr val="7E8895"/>
                </a:solidFill>
                <a:latin typeface="Nimbus Sans"/>
                <a:ea typeface="Nimbus Sans"/>
                <a:cs typeface="Nimbus Sans"/>
              </a:defRPr>
            </a:defPPr>
            <a:lvl1pPr>
              <a:defRPr sz="1875">
                <a:solidFill>
                  <a:srgbClr val="7E8895"/>
                </a:solidFill>
                <a:latin typeface="Nimbus Sans"/>
                <a:ea typeface="Nimbus Sans"/>
                <a:cs typeface="Nimbus Sans"/>
              </a:defRPr>
            </a:lvl1pPr>
            <a:lvl2pPr>
              <a:defRPr sz="1875">
                <a:solidFill>
                  <a:srgbClr val="7E8895"/>
                </a:solidFill>
                <a:latin typeface="Nimbus Sans"/>
                <a:ea typeface="Nimbus Sans"/>
                <a:cs typeface="Nimbus Sans"/>
              </a:defRPr>
            </a:lvl2pPr>
            <a:lvl3pPr>
              <a:defRPr sz="1875">
                <a:solidFill>
                  <a:srgbClr val="7E8895"/>
                </a:solidFill>
                <a:latin typeface="Nimbus Sans"/>
                <a:ea typeface="Nimbus Sans"/>
                <a:cs typeface="Nimbus Sans"/>
              </a:defRPr>
            </a:lvl3pPr>
            <a:lvl4pPr>
              <a:defRPr sz="1875">
                <a:solidFill>
                  <a:srgbClr val="7E8895"/>
                </a:solidFill>
                <a:latin typeface="Nimbus Sans"/>
                <a:ea typeface="Nimbus Sans"/>
                <a:cs typeface="Nimbus Sans"/>
              </a:defRPr>
            </a:lvl4pPr>
            <a:lvl5pPr>
              <a:defRPr sz="1875">
                <a:solidFill>
                  <a:srgbClr val="7E8895"/>
                </a:solidFill>
                <a:latin typeface="Nimbus Sans"/>
                <a:ea typeface="Nimbus Sans"/>
                <a:cs typeface="Nimbus Sans"/>
              </a:defRPr>
            </a:lvl5pPr>
            <a:lvl6pPr>
              <a:defRPr sz="1875">
                <a:solidFill>
                  <a:srgbClr val="7E8895"/>
                </a:solidFill>
                <a:latin typeface="Nimbus Sans"/>
                <a:ea typeface="Nimbus Sans"/>
                <a:cs typeface="Nimbus Sans"/>
              </a:defRPr>
            </a:lvl6pPr>
            <a:lvl7pPr>
              <a:defRPr sz="1875">
                <a:solidFill>
                  <a:srgbClr val="7E8895"/>
                </a:solidFill>
                <a:latin typeface="Nimbus Sans"/>
                <a:ea typeface="Nimbus Sans"/>
                <a:cs typeface="Nimbus Sans"/>
              </a:defRPr>
            </a:lvl7pPr>
            <a:lvl8pPr>
              <a:defRPr sz="1875">
                <a:solidFill>
                  <a:srgbClr val="7E8895"/>
                </a:solidFill>
                <a:latin typeface="Nimbus Sans"/>
                <a:ea typeface="Nimbus Sans"/>
                <a:cs typeface="Nimbus Sans"/>
              </a:defRPr>
            </a:lvl8pPr>
            <a:lvl9pPr>
              <a:defRPr sz="1875">
                <a:solidFill>
                  <a:srgbClr val="7E8895"/>
                </a:solidFill>
                <a:latin typeface="Nimbus Sans"/>
                <a:ea typeface="Nimbus Sans"/>
                <a:cs typeface="Nimbus Sans"/>
              </a:defRPr>
            </a:lvl9pPr>
          </a:lstStyle>
          <a:p xmlns:a="http://schemas.openxmlformats.org/drawingml/2006/main">
            <a:pPr>
              <a:defRPr sz="1875">
                <a:solidFill>
                  <a:srgbClr val="7E8895"/>
                </a:solidFill>
                <a:latin typeface="Nimbus Sans"/>
                <a:ea typeface="Nimbus Sans"/>
                <a:cs typeface="Nimbus Sans"/>
              </a:defRPr>
            </a:pPr>
            <a:r>
              <a:rPr sz="1875">
                <a:solidFill>
                  <a:srgbClr val="7E8895"/>
                </a:solidFill>
                <a:latin typeface="Nimbus Sans"/>
                <a:ea typeface="Nimbus Sans"/>
                <a:cs typeface="Nimbus Sans"/>
              </a:rPr>
              <a:t>Raise amount, allocation, valuation and terms remain open pending a costed operating plan.</a:t>
            </a:r>
          </a:p>
        </p:txBody>
      </p:sp>
    </p:spTree>
    <p:extLst>
      <p:ext uri="{BB962C8B-B14F-4D97-AF65-F5344CB8AC3E}">
        <p14:creationId xmlns:p14="http://schemas.microsoft.com/office/powerpoint/2010/main" val="2023880485"/>
      </p:ext>
    </p:extLst>
  </p:cSld>
</p:sld>
</file>

<file path=ppt/slides/slide11.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9" name="title">
            <a:extLst xmlns:a="http://schemas.openxmlformats.org/drawingml/2006/main">
              <a:ext uri="{FF2B5EF4-FFF2-40B4-BE49-F238E27FC236}">
                <a16:creationId xmlns:a16="http://schemas.microsoft.com/office/drawing/2014/main" id="{43198C22-ACB1-45B8-A83D-1F3E467761D3}"/>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Founder and operating model</a:t>
            </a:r>
          </a:p>
        </p:txBody>
      </p:sp>
      <p:sp>
        <p:nvSpPr>
          <p:cNvPr id="2" name="page-number">
            <a:extLst xmlns:a="http://schemas.openxmlformats.org/drawingml/2006/main">
              <a:ext uri="{FF2B5EF4-FFF2-40B4-BE49-F238E27FC236}">
                <a16:creationId xmlns:a16="http://schemas.microsoft.com/office/drawing/2014/main" id="{52F841D2-1862-4366-B734-A73677597533}"/>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11</a:t>
            </a:r>
          </a:p>
        </p:txBody>
      </p:sp>
      <p:sp>
        <p:nvSpPr>
          <p:cNvPr id="3" name="founder-name">
            <a:extLst xmlns:a="http://schemas.openxmlformats.org/drawingml/2006/main">
              <a:ext uri="{FF2B5EF4-FFF2-40B4-BE49-F238E27FC236}">
                <a16:creationId xmlns:a16="http://schemas.microsoft.com/office/drawing/2014/main" id="{D3D424EE-65EF-4C21-A7C6-452963F1F542}"/>
              </a:ext>
            </a:extLst>
          </p:cNvPr>
          <p:cNvSpPr>
            <a:spLocks xmlns:a="http://schemas.openxmlformats.org/drawingml/2006/main" noGrp="1"/>
          </p:cNvSpPr>
          <p:nvPr/>
        </p:nvSpPr>
        <p:spPr>
          <a:xfrm xmlns:a="http://schemas.openxmlformats.org/drawingml/2006/main">
            <a:off x="685800" y="2276475"/>
            <a:ext cx="100965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4425">
                <a:solidFill>
                  <a:srgbClr val="535A64"/>
                </a:solidFill>
                <a:latin typeface="Nimbus Sans"/>
                <a:ea typeface="Nimbus Sans"/>
                <a:cs typeface="Nimbus Sans"/>
              </a:defRPr>
            </a:defPPr>
            <a:lvl1pPr>
              <a:defRPr sz="4425">
                <a:solidFill>
                  <a:srgbClr val="535A64"/>
                </a:solidFill>
                <a:latin typeface="Nimbus Sans"/>
                <a:ea typeface="Nimbus Sans"/>
                <a:cs typeface="Nimbus Sans"/>
              </a:defRPr>
            </a:lvl1pPr>
            <a:lvl2pPr>
              <a:defRPr sz="4425">
                <a:solidFill>
                  <a:srgbClr val="535A64"/>
                </a:solidFill>
                <a:latin typeface="Nimbus Sans"/>
                <a:ea typeface="Nimbus Sans"/>
                <a:cs typeface="Nimbus Sans"/>
              </a:defRPr>
            </a:lvl2pPr>
            <a:lvl3pPr>
              <a:defRPr sz="4425">
                <a:solidFill>
                  <a:srgbClr val="535A64"/>
                </a:solidFill>
                <a:latin typeface="Nimbus Sans"/>
                <a:ea typeface="Nimbus Sans"/>
                <a:cs typeface="Nimbus Sans"/>
              </a:defRPr>
            </a:lvl3pPr>
            <a:lvl4pPr>
              <a:defRPr sz="4425">
                <a:solidFill>
                  <a:srgbClr val="535A64"/>
                </a:solidFill>
                <a:latin typeface="Nimbus Sans"/>
                <a:ea typeface="Nimbus Sans"/>
                <a:cs typeface="Nimbus Sans"/>
              </a:defRPr>
            </a:lvl4pPr>
            <a:lvl5pPr>
              <a:defRPr sz="4425">
                <a:solidFill>
                  <a:srgbClr val="535A64"/>
                </a:solidFill>
                <a:latin typeface="Nimbus Sans"/>
                <a:ea typeface="Nimbus Sans"/>
                <a:cs typeface="Nimbus Sans"/>
              </a:defRPr>
            </a:lvl5pPr>
            <a:lvl6pPr>
              <a:defRPr sz="4425">
                <a:solidFill>
                  <a:srgbClr val="535A64"/>
                </a:solidFill>
                <a:latin typeface="Nimbus Sans"/>
                <a:ea typeface="Nimbus Sans"/>
                <a:cs typeface="Nimbus Sans"/>
              </a:defRPr>
            </a:lvl6pPr>
            <a:lvl7pPr>
              <a:defRPr sz="4425">
                <a:solidFill>
                  <a:srgbClr val="535A64"/>
                </a:solidFill>
                <a:latin typeface="Nimbus Sans"/>
                <a:ea typeface="Nimbus Sans"/>
                <a:cs typeface="Nimbus Sans"/>
              </a:defRPr>
            </a:lvl7pPr>
            <a:lvl8pPr>
              <a:defRPr sz="4425">
                <a:solidFill>
                  <a:srgbClr val="535A64"/>
                </a:solidFill>
                <a:latin typeface="Nimbus Sans"/>
                <a:ea typeface="Nimbus Sans"/>
                <a:cs typeface="Nimbus Sans"/>
              </a:defRPr>
            </a:lvl8pPr>
            <a:lvl9pPr>
              <a:defRPr sz="4425">
                <a:solidFill>
                  <a:srgbClr val="535A64"/>
                </a:solidFill>
                <a:latin typeface="Nimbus Sans"/>
                <a:ea typeface="Nimbus Sans"/>
                <a:cs typeface="Nimbus Sans"/>
              </a:defRPr>
            </a:lvl9pPr>
          </a:lstStyle>
          <a:p xmlns:a="http://schemas.openxmlformats.org/drawingml/2006/main">
            <a:pPr>
              <a:defRPr sz="4425">
                <a:solidFill>
                  <a:srgbClr val="535A64"/>
                </a:solidFill>
                <a:latin typeface="Nimbus Sans"/>
                <a:ea typeface="Nimbus Sans"/>
                <a:cs typeface="Nimbus Sans"/>
              </a:defRPr>
            </a:pPr>
            <a:r>
              <a:rPr sz="4425">
                <a:solidFill>
                  <a:srgbClr val="535A64"/>
                </a:solidFill>
                <a:latin typeface="Nimbus Sans"/>
                <a:ea typeface="Nimbus Sans"/>
                <a:cs typeface="Nimbus Sans"/>
              </a:rPr>
              <a:t>Lexus Neumann</a:t>
            </a:r>
          </a:p>
        </p:txBody>
      </p:sp>
      <p:sp>
        <p:nvSpPr>
          <p:cNvPr id="4" name="founder-role">
            <a:extLst xmlns:a="http://schemas.openxmlformats.org/drawingml/2006/main">
              <a:ext uri="{FF2B5EF4-FFF2-40B4-BE49-F238E27FC236}">
                <a16:creationId xmlns:a16="http://schemas.microsoft.com/office/drawing/2014/main" id="{0AB0EF91-2BD5-441F-86EE-4D04BADEADD4}"/>
              </a:ext>
            </a:extLst>
          </p:cNvPr>
          <p:cNvSpPr>
            <a:spLocks xmlns:a="http://schemas.openxmlformats.org/drawingml/2006/main" noGrp="1"/>
          </p:cNvSpPr>
          <p:nvPr/>
        </p:nvSpPr>
        <p:spPr>
          <a:xfrm xmlns:a="http://schemas.openxmlformats.org/drawingml/2006/main">
            <a:off x="714375" y="3209925"/>
            <a:ext cx="9525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025">
                <a:solidFill>
                  <a:srgbClr val="7E8895"/>
                </a:solidFill>
                <a:latin typeface="Nimbus Sans"/>
                <a:ea typeface="Nimbus Sans"/>
                <a:cs typeface="Nimbus Sans"/>
              </a:defRPr>
            </a:defPPr>
            <a:lvl1pPr>
              <a:defRPr sz="2025">
                <a:solidFill>
                  <a:srgbClr val="7E8895"/>
                </a:solidFill>
                <a:latin typeface="Nimbus Sans"/>
                <a:ea typeface="Nimbus Sans"/>
                <a:cs typeface="Nimbus Sans"/>
              </a:defRPr>
            </a:lvl1pPr>
            <a:lvl2pPr>
              <a:defRPr sz="2025">
                <a:solidFill>
                  <a:srgbClr val="7E8895"/>
                </a:solidFill>
                <a:latin typeface="Nimbus Sans"/>
                <a:ea typeface="Nimbus Sans"/>
                <a:cs typeface="Nimbus Sans"/>
              </a:defRPr>
            </a:lvl2pPr>
            <a:lvl3pPr>
              <a:defRPr sz="2025">
                <a:solidFill>
                  <a:srgbClr val="7E8895"/>
                </a:solidFill>
                <a:latin typeface="Nimbus Sans"/>
                <a:ea typeface="Nimbus Sans"/>
                <a:cs typeface="Nimbus Sans"/>
              </a:defRPr>
            </a:lvl3pPr>
            <a:lvl4pPr>
              <a:defRPr sz="2025">
                <a:solidFill>
                  <a:srgbClr val="7E8895"/>
                </a:solidFill>
                <a:latin typeface="Nimbus Sans"/>
                <a:ea typeface="Nimbus Sans"/>
                <a:cs typeface="Nimbus Sans"/>
              </a:defRPr>
            </a:lvl4pPr>
            <a:lvl5pPr>
              <a:defRPr sz="2025">
                <a:solidFill>
                  <a:srgbClr val="7E8895"/>
                </a:solidFill>
                <a:latin typeface="Nimbus Sans"/>
                <a:ea typeface="Nimbus Sans"/>
                <a:cs typeface="Nimbus Sans"/>
              </a:defRPr>
            </a:lvl5pPr>
            <a:lvl6pPr>
              <a:defRPr sz="2025">
                <a:solidFill>
                  <a:srgbClr val="7E8895"/>
                </a:solidFill>
                <a:latin typeface="Nimbus Sans"/>
                <a:ea typeface="Nimbus Sans"/>
                <a:cs typeface="Nimbus Sans"/>
              </a:defRPr>
            </a:lvl6pPr>
            <a:lvl7pPr>
              <a:defRPr sz="2025">
                <a:solidFill>
                  <a:srgbClr val="7E8895"/>
                </a:solidFill>
                <a:latin typeface="Nimbus Sans"/>
                <a:ea typeface="Nimbus Sans"/>
                <a:cs typeface="Nimbus Sans"/>
              </a:defRPr>
            </a:lvl7pPr>
            <a:lvl8pPr>
              <a:defRPr sz="2025">
                <a:solidFill>
                  <a:srgbClr val="7E8895"/>
                </a:solidFill>
                <a:latin typeface="Nimbus Sans"/>
                <a:ea typeface="Nimbus Sans"/>
                <a:cs typeface="Nimbus Sans"/>
              </a:defRPr>
            </a:lvl8pPr>
            <a:lvl9pPr>
              <a:defRPr sz="2025">
                <a:solidFill>
                  <a:srgbClr val="7E8895"/>
                </a:solidFill>
                <a:latin typeface="Nimbus Sans"/>
                <a:ea typeface="Nimbus Sans"/>
                <a:cs typeface="Nimbus Sans"/>
              </a:defRPr>
            </a:lvl9pPr>
          </a:lstStyle>
          <a:p xmlns:a="http://schemas.openxmlformats.org/drawingml/2006/main">
            <a:pPr>
              <a:defRPr sz="2025">
                <a:solidFill>
                  <a:srgbClr val="7E8895"/>
                </a:solidFill>
                <a:latin typeface="Nimbus Sans"/>
                <a:ea typeface="Nimbus Sans"/>
                <a:cs typeface="Nimbus Sans"/>
              </a:defRPr>
            </a:pPr>
            <a:r>
              <a:rPr sz="2025">
                <a:solidFill>
                  <a:srgbClr val="7E8895"/>
                </a:solidFill>
                <a:latin typeface="Nimbus Sans"/>
                <a:ea typeface="Nimbus Sans"/>
                <a:cs typeface="Nimbus Sans"/>
              </a:rPr>
              <a:t>Founder and brand vision</a:t>
            </a:r>
          </a:p>
        </p:txBody>
      </p:sp>
      <p:sp>
        <p:nvSpPr>
          <p:cNvPr id="5" name="Founder direction-heading">
            <a:extLst xmlns:a="http://schemas.openxmlformats.org/drawingml/2006/main">
              <a:ext uri="{FF2B5EF4-FFF2-40B4-BE49-F238E27FC236}">
                <a16:creationId xmlns:a16="http://schemas.microsoft.com/office/drawing/2014/main" id="{C80D0F50-5D95-448B-93E3-A90957E4F3C4}"/>
              </a:ext>
            </a:extLst>
          </p:cNvPr>
          <p:cNvSpPr>
            <a:spLocks xmlns:a="http://schemas.openxmlformats.org/drawingml/2006/main" noGrp="1"/>
          </p:cNvSpPr>
          <p:nvPr/>
        </p:nvSpPr>
        <p:spPr>
          <a:xfrm xmlns:a="http://schemas.openxmlformats.org/drawingml/2006/main">
            <a:off x="685800" y="4343400"/>
            <a:ext cx="471487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Founder direction</a:t>
            </a:r>
          </a:p>
        </p:txBody>
      </p:sp>
      <p:sp>
        <p:nvSpPr>
          <p:cNvPr id="6" name="Founder direction-body">
            <a:extLst xmlns:a="http://schemas.openxmlformats.org/drawingml/2006/main">
              <a:ext uri="{FF2B5EF4-FFF2-40B4-BE49-F238E27FC236}">
                <a16:creationId xmlns:a16="http://schemas.microsoft.com/office/drawing/2014/main" id="{597BFA42-3042-4B97-B441-E5B1D068FA68}"/>
              </a:ext>
            </a:extLst>
          </p:cNvPr>
          <p:cNvSpPr>
            <a:spLocks xmlns:a="http://schemas.openxmlformats.org/drawingml/2006/main" noGrp="1"/>
          </p:cNvSpPr>
          <p:nvPr/>
        </p:nvSpPr>
        <p:spPr>
          <a:xfrm xmlns:a="http://schemas.openxmlformats.org/drawingml/2006/main">
            <a:off x="685800" y="4895850"/>
            <a:ext cx="471487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A coherent visual identity and a considered approach to functional refreshment.</a:t>
            </a:r>
          </a:p>
        </p:txBody>
      </p:sp>
      <p:sp>
        <p:nvSpPr>
          <p:cNvPr id="7" name="Specialist execution to secure-heading">
            <a:extLst xmlns:a="http://schemas.openxmlformats.org/drawingml/2006/main">
              <a:ext uri="{FF2B5EF4-FFF2-40B4-BE49-F238E27FC236}">
                <a16:creationId xmlns:a16="http://schemas.microsoft.com/office/drawing/2014/main" id="{A05EFB24-7111-40CC-A880-C81540F55990}"/>
              </a:ext>
            </a:extLst>
          </p:cNvPr>
          <p:cNvSpPr>
            <a:spLocks xmlns:a="http://schemas.openxmlformats.org/drawingml/2006/main" noGrp="1"/>
          </p:cNvSpPr>
          <p:nvPr/>
        </p:nvSpPr>
        <p:spPr>
          <a:xfrm xmlns:a="http://schemas.openxmlformats.org/drawingml/2006/main">
            <a:off x="6762750" y="4343400"/>
            <a:ext cx="4714875"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100">
                <a:solidFill>
                  <a:srgbClr val="535A64"/>
                </a:solidFill>
                <a:latin typeface="Nimbus Sans"/>
                <a:ea typeface="Nimbus Sans"/>
                <a:cs typeface="Nimbus Sans"/>
              </a:defRPr>
            </a:defPPr>
            <a:lvl1pPr>
              <a:defRPr sz="2100">
                <a:solidFill>
                  <a:srgbClr val="535A64"/>
                </a:solidFill>
                <a:latin typeface="Nimbus Sans"/>
                <a:ea typeface="Nimbus Sans"/>
                <a:cs typeface="Nimbus Sans"/>
              </a:defRPr>
            </a:lvl1pPr>
            <a:lvl2pPr>
              <a:defRPr sz="2100">
                <a:solidFill>
                  <a:srgbClr val="535A64"/>
                </a:solidFill>
                <a:latin typeface="Nimbus Sans"/>
                <a:ea typeface="Nimbus Sans"/>
                <a:cs typeface="Nimbus Sans"/>
              </a:defRPr>
            </a:lvl2pPr>
            <a:lvl3pPr>
              <a:defRPr sz="2100">
                <a:solidFill>
                  <a:srgbClr val="535A64"/>
                </a:solidFill>
                <a:latin typeface="Nimbus Sans"/>
                <a:ea typeface="Nimbus Sans"/>
                <a:cs typeface="Nimbus Sans"/>
              </a:defRPr>
            </a:lvl3pPr>
            <a:lvl4pPr>
              <a:defRPr sz="2100">
                <a:solidFill>
                  <a:srgbClr val="535A64"/>
                </a:solidFill>
                <a:latin typeface="Nimbus Sans"/>
                <a:ea typeface="Nimbus Sans"/>
                <a:cs typeface="Nimbus Sans"/>
              </a:defRPr>
            </a:lvl4pPr>
            <a:lvl5pPr>
              <a:defRPr sz="2100">
                <a:solidFill>
                  <a:srgbClr val="535A64"/>
                </a:solidFill>
                <a:latin typeface="Nimbus Sans"/>
                <a:ea typeface="Nimbus Sans"/>
                <a:cs typeface="Nimbus Sans"/>
              </a:defRPr>
            </a:lvl5pPr>
            <a:lvl6pPr>
              <a:defRPr sz="2100">
                <a:solidFill>
                  <a:srgbClr val="535A64"/>
                </a:solidFill>
                <a:latin typeface="Nimbus Sans"/>
                <a:ea typeface="Nimbus Sans"/>
                <a:cs typeface="Nimbus Sans"/>
              </a:defRPr>
            </a:lvl6pPr>
            <a:lvl7pPr>
              <a:defRPr sz="2100">
                <a:solidFill>
                  <a:srgbClr val="535A64"/>
                </a:solidFill>
                <a:latin typeface="Nimbus Sans"/>
                <a:ea typeface="Nimbus Sans"/>
                <a:cs typeface="Nimbus Sans"/>
              </a:defRPr>
            </a:lvl7pPr>
            <a:lvl8pPr>
              <a:defRPr sz="2100">
                <a:solidFill>
                  <a:srgbClr val="535A64"/>
                </a:solidFill>
                <a:latin typeface="Nimbus Sans"/>
                <a:ea typeface="Nimbus Sans"/>
                <a:cs typeface="Nimbus Sans"/>
              </a:defRPr>
            </a:lvl8pPr>
            <a:lvl9pPr>
              <a:defRPr sz="2100">
                <a:solidFill>
                  <a:srgbClr val="535A64"/>
                </a:solidFill>
                <a:latin typeface="Nimbus Sans"/>
                <a:ea typeface="Nimbus Sans"/>
                <a:cs typeface="Nimbus Sans"/>
              </a:defRPr>
            </a:lvl9pPr>
          </a:lstStyle>
          <a:p xmlns:a="http://schemas.openxmlformats.org/drawingml/2006/main">
            <a:pPr>
              <a:defRPr sz="2100">
                <a:solidFill>
                  <a:srgbClr val="535A64"/>
                </a:solidFill>
                <a:latin typeface="Nimbus Sans"/>
                <a:ea typeface="Nimbus Sans"/>
                <a:cs typeface="Nimbus Sans"/>
              </a:defRPr>
            </a:pPr>
            <a:r>
              <a:rPr sz="2100">
                <a:solidFill>
                  <a:srgbClr val="535A64"/>
                </a:solidFill>
                <a:latin typeface="Nimbus Sans"/>
                <a:ea typeface="Nimbus Sans"/>
                <a:cs typeface="Nimbus Sans"/>
              </a:rPr>
              <a:t>Specialist execution to secure</a:t>
            </a:r>
          </a:p>
        </p:txBody>
      </p:sp>
      <p:sp>
        <p:nvSpPr>
          <p:cNvPr id="8" name="Specialist execution to secure-body">
            <a:extLst xmlns:a="http://schemas.openxmlformats.org/drawingml/2006/main">
              <a:ext uri="{FF2B5EF4-FFF2-40B4-BE49-F238E27FC236}">
                <a16:creationId xmlns:a16="http://schemas.microsoft.com/office/drawing/2014/main" id="{DA18705B-353C-4E68-903D-EBF57E3432FA}"/>
              </a:ext>
            </a:extLst>
          </p:cNvPr>
          <p:cNvSpPr>
            <a:spLocks xmlns:a="http://schemas.openxmlformats.org/drawingml/2006/main" noGrp="1"/>
          </p:cNvSpPr>
          <p:nvPr/>
        </p:nvSpPr>
        <p:spPr>
          <a:xfrm xmlns:a="http://schemas.openxmlformats.org/drawingml/2006/main">
            <a:off x="6762750" y="4895850"/>
            <a:ext cx="4714875"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800">
                <a:solidFill>
                  <a:srgbClr val="7E8895"/>
                </a:solidFill>
                <a:latin typeface="Nimbus Sans"/>
                <a:ea typeface="Nimbus Sans"/>
                <a:cs typeface="Nimbus Sans"/>
              </a:defRPr>
            </a:defPPr>
            <a:lvl1pPr>
              <a:defRPr sz="1800">
                <a:solidFill>
                  <a:srgbClr val="7E8895"/>
                </a:solidFill>
                <a:latin typeface="Nimbus Sans"/>
                <a:ea typeface="Nimbus Sans"/>
                <a:cs typeface="Nimbus Sans"/>
              </a:defRPr>
            </a:lvl1pPr>
            <a:lvl2pPr>
              <a:defRPr sz="1800">
                <a:solidFill>
                  <a:srgbClr val="7E8895"/>
                </a:solidFill>
                <a:latin typeface="Nimbus Sans"/>
                <a:ea typeface="Nimbus Sans"/>
                <a:cs typeface="Nimbus Sans"/>
              </a:defRPr>
            </a:lvl2pPr>
            <a:lvl3pPr>
              <a:defRPr sz="1800">
                <a:solidFill>
                  <a:srgbClr val="7E8895"/>
                </a:solidFill>
                <a:latin typeface="Nimbus Sans"/>
                <a:ea typeface="Nimbus Sans"/>
                <a:cs typeface="Nimbus Sans"/>
              </a:defRPr>
            </a:lvl3pPr>
            <a:lvl4pPr>
              <a:defRPr sz="1800">
                <a:solidFill>
                  <a:srgbClr val="7E8895"/>
                </a:solidFill>
                <a:latin typeface="Nimbus Sans"/>
                <a:ea typeface="Nimbus Sans"/>
                <a:cs typeface="Nimbus Sans"/>
              </a:defRPr>
            </a:lvl4pPr>
            <a:lvl5pPr>
              <a:defRPr sz="1800">
                <a:solidFill>
                  <a:srgbClr val="7E8895"/>
                </a:solidFill>
                <a:latin typeface="Nimbus Sans"/>
                <a:ea typeface="Nimbus Sans"/>
                <a:cs typeface="Nimbus Sans"/>
              </a:defRPr>
            </a:lvl5pPr>
            <a:lvl6pPr>
              <a:defRPr sz="1800">
                <a:solidFill>
                  <a:srgbClr val="7E8895"/>
                </a:solidFill>
                <a:latin typeface="Nimbus Sans"/>
                <a:ea typeface="Nimbus Sans"/>
                <a:cs typeface="Nimbus Sans"/>
              </a:defRPr>
            </a:lvl6pPr>
            <a:lvl7pPr>
              <a:defRPr sz="1800">
                <a:solidFill>
                  <a:srgbClr val="7E8895"/>
                </a:solidFill>
                <a:latin typeface="Nimbus Sans"/>
                <a:ea typeface="Nimbus Sans"/>
                <a:cs typeface="Nimbus Sans"/>
              </a:defRPr>
            </a:lvl7pPr>
            <a:lvl8pPr>
              <a:defRPr sz="1800">
                <a:solidFill>
                  <a:srgbClr val="7E8895"/>
                </a:solidFill>
                <a:latin typeface="Nimbus Sans"/>
                <a:ea typeface="Nimbus Sans"/>
                <a:cs typeface="Nimbus Sans"/>
              </a:defRPr>
            </a:lvl8pPr>
            <a:lvl9pPr>
              <a:defRPr sz="1800">
                <a:solidFill>
                  <a:srgbClr val="7E8895"/>
                </a:solidFill>
                <a:latin typeface="Nimbus Sans"/>
                <a:ea typeface="Nimbus Sans"/>
                <a:cs typeface="Nimbus Sans"/>
              </a:defRPr>
            </a:lvl9pPr>
          </a:lstStyle>
          <a:p xmlns:a="http://schemas.openxmlformats.org/drawingml/2006/main">
            <a:pPr>
              <a:defRPr sz="1800">
                <a:solidFill>
                  <a:srgbClr val="7E8895"/>
                </a:solidFill>
                <a:latin typeface="Nimbus Sans"/>
                <a:ea typeface="Nimbus Sans"/>
                <a:cs typeface="Nimbus Sans"/>
              </a:defRPr>
            </a:pPr>
            <a:r>
              <a:rPr sz="1800">
                <a:solidFill>
                  <a:srgbClr val="7E8895"/>
                </a:solidFill>
                <a:latin typeface="Nimbus Sans"/>
                <a:ea typeface="Nimbus Sans"/>
                <a:cs typeface="Nimbus Sans"/>
              </a:rPr>
              <a:t>Beverage formulation, manufacturing, regulatory review and commercial operations.</a:t>
            </a:r>
          </a:p>
        </p:txBody>
      </p:sp>
    </p:spTree>
    <p:extLst>
      <p:ext uri="{BB962C8B-B14F-4D97-AF65-F5344CB8AC3E}">
        <p14:creationId xmlns:p14="http://schemas.microsoft.com/office/powerpoint/2010/main" val="1699462767"/>
      </p:ext>
    </p:extLst>
  </p:cSld>
</p:sld>
</file>

<file path=ppt/slides/slide12.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sp>
        <p:nvSpPr>
          <p:cNvPr id="5" name="title">
            <a:extLst xmlns:a="http://schemas.openxmlformats.org/drawingml/2006/main">
              <a:ext uri="{FF2B5EF4-FFF2-40B4-BE49-F238E27FC236}">
                <a16:creationId xmlns:a16="http://schemas.microsoft.com/office/drawing/2014/main" id="{411D76E5-ABE3-4058-8275-A0FBC863EEEA}"/>
              </a:ext>
            </a:extLst>
          </p:cNvPr>
          <p:cNvSpPr>
            <a:spLocks xmlns:a="http://schemas.openxmlformats.org/drawingml/2006/main" noGrp="1"/>
          </p:cNvSpPr>
          <p:nvPr/>
        </p:nvSpPr>
        <p:spPr>
          <a:xfrm xmlns:a="http://schemas.openxmlformats.org/drawingml/2006/main">
            <a:off x="685800" y="685800"/>
            <a:ext cx="10820400" cy="1000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3600">
                <a:solidFill>
                  <a:srgbClr val="535A64"/>
                </a:solidFill>
                <a:latin typeface="Nimbus Sans"/>
                <a:ea typeface="Nimbus Sans"/>
                <a:cs typeface="Nimbus Sans"/>
              </a:defRPr>
            </a:defPPr>
            <a:lvl1pPr>
              <a:defRPr sz="3600">
                <a:solidFill>
                  <a:srgbClr val="535A64"/>
                </a:solidFill>
                <a:latin typeface="Nimbus Sans"/>
                <a:ea typeface="Nimbus Sans"/>
                <a:cs typeface="Nimbus Sans"/>
              </a:defRPr>
            </a:lvl1pPr>
            <a:lvl2pPr>
              <a:defRPr sz="3600">
                <a:solidFill>
                  <a:srgbClr val="535A64"/>
                </a:solidFill>
                <a:latin typeface="Nimbus Sans"/>
                <a:ea typeface="Nimbus Sans"/>
                <a:cs typeface="Nimbus Sans"/>
              </a:defRPr>
            </a:lvl2pPr>
            <a:lvl3pPr>
              <a:defRPr sz="3600">
                <a:solidFill>
                  <a:srgbClr val="535A64"/>
                </a:solidFill>
                <a:latin typeface="Nimbus Sans"/>
                <a:ea typeface="Nimbus Sans"/>
                <a:cs typeface="Nimbus Sans"/>
              </a:defRPr>
            </a:lvl3pPr>
            <a:lvl4pPr>
              <a:defRPr sz="3600">
                <a:solidFill>
                  <a:srgbClr val="535A64"/>
                </a:solidFill>
                <a:latin typeface="Nimbus Sans"/>
                <a:ea typeface="Nimbus Sans"/>
                <a:cs typeface="Nimbus Sans"/>
              </a:defRPr>
            </a:lvl4pPr>
            <a:lvl5pPr>
              <a:defRPr sz="3600">
                <a:solidFill>
                  <a:srgbClr val="535A64"/>
                </a:solidFill>
                <a:latin typeface="Nimbus Sans"/>
                <a:ea typeface="Nimbus Sans"/>
                <a:cs typeface="Nimbus Sans"/>
              </a:defRPr>
            </a:lvl5pPr>
            <a:lvl6pPr>
              <a:defRPr sz="3600">
                <a:solidFill>
                  <a:srgbClr val="535A64"/>
                </a:solidFill>
                <a:latin typeface="Nimbus Sans"/>
                <a:ea typeface="Nimbus Sans"/>
                <a:cs typeface="Nimbus Sans"/>
              </a:defRPr>
            </a:lvl6pPr>
            <a:lvl7pPr>
              <a:defRPr sz="3600">
                <a:solidFill>
                  <a:srgbClr val="535A64"/>
                </a:solidFill>
                <a:latin typeface="Nimbus Sans"/>
                <a:ea typeface="Nimbus Sans"/>
                <a:cs typeface="Nimbus Sans"/>
              </a:defRPr>
            </a:lvl7pPr>
            <a:lvl8pPr>
              <a:defRPr sz="3600">
                <a:solidFill>
                  <a:srgbClr val="535A64"/>
                </a:solidFill>
                <a:latin typeface="Nimbus Sans"/>
                <a:ea typeface="Nimbus Sans"/>
                <a:cs typeface="Nimbus Sans"/>
              </a:defRPr>
            </a:lvl8pPr>
            <a:lvl9pPr>
              <a:defRPr sz="3600">
                <a:solidFill>
                  <a:srgbClr val="535A64"/>
                </a:solidFill>
                <a:latin typeface="Nimbus Sans"/>
                <a:ea typeface="Nimbus Sans"/>
                <a:cs typeface="Nimbus Sans"/>
              </a:defRPr>
            </a:lvl9pPr>
          </a:lstStyle>
          <a:p xmlns:a="http://schemas.openxmlformats.org/drawingml/2006/main">
            <a:pPr>
              <a:defRPr sz="3600">
                <a:solidFill>
                  <a:srgbClr val="535A64"/>
                </a:solidFill>
                <a:latin typeface="Nimbus Sans"/>
                <a:ea typeface="Nimbus Sans"/>
                <a:cs typeface="Nimbus Sans"/>
              </a:defRPr>
            </a:pPr>
            <a:r>
              <a:rPr sz="3600">
                <a:solidFill>
                  <a:srgbClr val="535A64"/>
                </a:solidFill>
                <a:latin typeface="Nimbus Sans"/>
                <a:ea typeface="Nimbus Sans"/>
                <a:cs typeface="Nimbus Sans"/>
              </a:rPr>
              <a:t>Investor diligence priorities</a:t>
            </a:r>
          </a:p>
        </p:txBody>
      </p:sp>
      <p:sp>
        <p:nvSpPr>
          <p:cNvPr id="2" name="page-number">
            <a:extLst xmlns:a="http://schemas.openxmlformats.org/drawingml/2006/main">
              <a:ext uri="{FF2B5EF4-FFF2-40B4-BE49-F238E27FC236}">
                <a16:creationId xmlns:a16="http://schemas.microsoft.com/office/drawing/2014/main" id="{5A729BE6-F498-413D-B098-2FFD59909FD9}"/>
              </a:ext>
            </a:extLst>
          </p:cNvPr>
          <p:cNvSpPr>
            <a:spLocks xmlns:a="http://schemas.openxmlformats.org/drawingml/2006/main" noGrp="1"/>
          </p:cNvSpPr>
          <p:nvPr/>
        </p:nvSpPr>
        <p:spPr>
          <a:xfrm xmlns:a="http://schemas.openxmlformats.org/drawingml/2006/main">
            <a:off x="11049000" y="6334125"/>
            <a:ext cx="4572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r">
              <a:defRPr sz="975">
                <a:solidFill>
                  <a:srgbClr val="A3ACB7"/>
                </a:solidFill>
                <a:latin typeface="Nimbus Sans"/>
                <a:ea typeface="Nimbus Sans"/>
                <a:cs typeface="Nimbus Sans"/>
              </a:defRPr>
            </a:defPPr>
            <a:lvl1pPr algn="r">
              <a:defRPr sz="975">
                <a:solidFill>
                  <a:srgbClr val="A3ACB7"/>
                </a:solidFill>
                <a:latin typeface="Nimbus Sans"/>
                <a:ea typeface="Nimbus Sans"/>
                <a:cs typeface="Nimbus Sans"/>
              </a:defRPr>
            </a:lvl1pPr>
            <a:lvl2pPr algn="r">
              <a:defRPr sz="975">
                <a:solidFill>
                  <a:srgbClr val="A3ACB7"/>
                </a:solidFill>
                <a:latin typeface="Nimbus Sans"/>
                <a:ea typeface="Nimbus Sans"/>
                <a:cs typeface="Nimbus Sans"/>
              </a:defRPr>
            </a:lvl2pPr>
            <a:lvl3pPr algn="r">
              <a:defRPr sz="975">
                <a:solidFill>
                  <a:srgbClr val="A3ACB7"/>
                </a:solidFill>
                <a:latin typeface="Nimbus Sans"/>
                <a:ea typeface="Nimbus Sans"/>
                <a:cs typeface="Nimbus Sans"/>
              </a:defRPr>
            </a:lvl3pPr>
            <a:lvl4pPr algn="r">
              <a:defRPr sz="975">
                <a:solidFill>
                  <a:srgbClr val="A3ACB7"/>
                </a:solidFill>
                <a:latin typeface="Nimbus Sans"/>
                <a:ea typeface="Nimbus Sans"/>
                <a:cs typeface="Nimbus Sans"/>
              </a:defRPr>
            </a:lvl4pPr>
            <a:lvl5pPr algn="r">
              <a:defRPr sz="975">
                <a:solidFill>
                  <a:srgbClr val="A3ACB7"/>
                </a:solidFill>
                <a:latin typeface="Nimbus Sans"/>
                <a:ea typeface="Nimbus Sans"/>
                <a:cs typeface="Nimbus Sans"/>
              </a:defRPr>
            </a:lvl5pPr>
            <a:lvl6pPr algn="r">
              <a:defRPr sz="975">
                <a:solidFill>
                  <a:srgbClr val="A3ACB7"/>
                </a:solidFill>
                <a:latin typeface="Nimbus Sans"/>
                <a:ea typeface="Nimbus Sans"/>
                <a:cs typeface="Nimbus Sans"/>
              </a:defRPr>
            </a:lvl6pPr>
            <a:lvl7pPr algn="r">
              <a:defRPr sz="975">
                <a:solidFill>
                  <a:srgbClr val="A3ACB7"/>
                </a:solidFill>
                <a:latin typeface="Nimbus Sans"/>
                <a:ea typeface="Nimbus Sans"/>
                <a:cs typeface="Nimbus Sans"/>
              </a:defRPr>
            </a:lvl7pPr>
            <a:lvl8pPr algn="r">
              <a:defRPr sz="975">
                <a:solidFill>
                  <a:srgbClr val="A3ACB7"/>
                </a:solidFill>
                <a:latin typeface="Nimbus Sans"/>
                <a:ea typeface="Nimbus Sans"/>
                <a:cs typeface="Nimbus Sans"/>
              </a:defRPr>
            </a:lvl8pPr>
            <a:lvl9pPr algn="r">
              <a:defRPr sz="975">
                <a:solidFill>
                  <a:srgbClr val="A3ACB7"/>
                </a:solidFill>
                <a:latin typeface="Nimbus Sans"/>
                <a:ea typeface="Nimbus Sans"/>
                <a:cs typeface="Nimbus Sans"/>
              </a:defRPr>
            </a:lvl9pPr>
          </a:lstStyle>
          <a:p xmlns:a="http://schemas.openxmlformats.org/drawingml/2006/main">
            <a:pPr algn="r">
              <a:defRPr sz="975">
                <a:solidFill>
                  <a:srgbClr val="A3ACB7"/>
                </a:solidFill>
                <a:latin typeface="Nimbus Sans"/>
                <a:ea typeface="Nimbus Sans"/>
                <a:cs typeface="Nimbus Sans"/>
              </a:defRPr>
            </a:pPr>
            <a:r>
              <a:rPr sz="975">
                <a:solidFill>
                  <a:srgbClr val="A3ACB7"/>
                </a:solidFill>
                <a:latin typeface="Nimbus Sans"/>
                <a:ea typeface="Nimbus Sans"/>
                <a:cs typeface="Nimbus Sans"/>
              </a:rPr>
              <a:t>12</a:t>
            </a:r>
          </a:p>
        </p:txBody>
      </p:sp>
      <p:graphicFrame>
        <p:nvGraphicFramePr>
          <p:cNvPr id="3" name="">
            <a:extLst xmlns:a="http://schemas.openxmlformats.org/drawingml/2006/main">
              <a:ext uri="{FF2B5EF4-FFF2-40B4-BE49-F238E27FC236}">
                <a16:creationId xmlns:a16="http://schemas.microsoft.com/office/drawing/2014/main" id="{EF9CF8CB-7991-4F73-B64D-D67C6F388705}"/>
              </a:ext>
            </a:extLst>
          </p:cNvPr>
          <p:cNvGraphicFramePr/>
          <p:nvPr/>
        </p:nvGraphicFramePr>
        <p:xfrm>
          <a:off xmlns:a="http://schemas.openxmlformats.org/drawingml/2006/main" x="685800" y="1990725"/>
          <a:ext xmlns:a="http://schemas.openxmlformats.org/drawingml/2006/main" cx="10820400" cy="3619500"/>
        </p:xfrm>
        <a:graphic xmlns:a="http://schemas.openxmlformats.org/drawingml/2006/main">
          <a:graphicData uri="http://schemas.openxmlformats.org/drawingml/2006/table">
            <a:tbl>
              <a:tblPr firstRow="0" bandRow="0"/>
              <a:tblGrid>
                <a:gridCol w="2428875"/>
                <a:gridCol w="8391525"/>
              </a:tblGrid>
              <a:tr h="723900">
                <a:tc>
                  <a:txBody>
                    <a:bodyPr/>
                    <a:lstStyle/>
                    <a:p>
                      <a:r>
                        <a:rPr sz="1575" b="1">
                          <a:solidFill>
                            <a:srgbClr val="535A64"/>
                          </a:solidFill>
                          <a:latin typeface="Nimbus Sans"/>
                          <a:ea typeface="Nimbus Sans"/>
                          <a:cs typeface="Nimbus Sans"/>
                        </a:rPr>
                        <a:t>AREA</a:t>
                      </a:r>
                    </a:p>
                  </a:txBody>
                  <a:tcPr marL="171450" marR="171450" marT="152400" marB="114300">
                    <a:lnL w="6668">
                      <a:solidFill>
                        <a:srgbClr val="E0E4EA"/>
                      </a:solidFill>
                      <a:prstDash val="solid"/>
                    </a:lnL>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c>
                  <a:txBody>
                    <a:bodyPr/>
                    <a:lstStyle/>
                    <a:p>
                      <a:r>
                        <a:rPr sz="1575" b="1">
                          <a:solidFill>
                            <a:srgbClr val="535A64"/>
                          </a:solidFill>
                          <a:latin typeface="Nimbus Sans"/>
                          <a:ea typeface="Nimbus Sans"/>
                          <a:cs typeface="Nimbus Sans"/>
                        </a:rPr>
                        <a:t>OPEN QUESTION</a:t>
                      </a:r>
                    </a:p>
                  </a:txBody>
                  <a:tcPr marL="171450" marR="171450" marT="152400" marB="114300">
                    <a:lnR w="6668">
                      <a:solidFill>
                        <a:srgbClr val="E0E4EA"/>
                      </a:solidFill>
                      <a:prstDash val="solid"/>
                    </a:lnR>
                    <a:lnT w="6668">
                      <a:solidFill>
                        <a:srgbClr val="E0E4EA"/>
                      </a:solidFill>
                      <a:prstDash val="solid"/>
                    </a:lnT>
                    <a:lnB w="6668">
                      <a:solidFill>
                        <a:srgbClr val="E0E4EA"/>
                      </a:solidFill>
                      <a:prstDash val="solid"/>
                    </a:lnB>
                    <a:solidFill>
                      <a:srgbClr val="EEF1F5"/>
                    </a:solidFill>
                  </a:tcPr>
                </a:tc>
              </a:tr>
              <a:tr h="723900">
                <a:tc>
                  <a:txBody>
                    <a:bodyPr/>
                    <a:lstStyle/>
                    <a:p>
                      <a:r>
                        <a:rPr sz="1725">
                          <a:solidFill>
                            <a:srgbClr val="535A64"/>
                          </a:solidFill>
                          <a:latin typeface="Nimbus Sans"/>
                          <a:ea typeface="Nimbus Sans"/>
                          <a:cs typeface="Nimbus Sans"/>
                        </a:rPr>
                        <a:t>Product</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Can both formulas deliver taste, stability and compliant claims?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Supply</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Can the silver and white iridescent finishes meet cost and MOQ needs?</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Demand</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Will the intended consumer pay the tested price and buy again?</a:t>
                      </a:r>
                    </a:p>
                  </a:txBody>
                  <a:tcPr marL="171450" marR="171450" marT="152400" marB="114300">
                    <a:lnR w="6668">
                      <a:solidFill>
                        <a:srgbClr val="E0E4EA"/>
                      </a:solidFill>
                      <a:prstDash val="solid"/>
                    </a:lnR>
                    <a:lnB w="6668">
                      <a:solidFill>
                        <a:srgbClr val="E0E4EA"/>
                      </a:solidFill>
                      <a:prstDash val="solid"/>
                    </a:lnB>
                    <a:solidFill>
                      <a:srgbClr val="FAFAFB"/>
                    </a:solidFill>
                  </a:tcPr>
                </a:tc>
              </a:tr>
              <a:tr h="723900">
                <a:tc>
                  <a:txBody>
                    <a:bodyPr/>
                    <a:lstStyle/>
                    <a:p>
                      <a:r>
                        <a:rPr sz="1725">
                          <a:solidFill>
                            <a:srgbClr val="535A64"/>
                          </a:solidFill>
                          <a:latin typeface="Nimbus Sans"/>
                          <a:ea typeface="Nimbus Sans"/>
                          <a:cs typeface="Nimbus Sans"/>
                        </a:rPr>
                        <a:t>Execution</a:t>
                      </a:r>
                    </a:p>
                  </a:txBody>
                  <a:tcPr marL="171450" marR="171450" marT="152400" marB="114300">
                    <a:lnL w="6668">
                      <a:solidFill>
                        <a:srgbClr val="E0E4EA"/>
                      </a:solidFill>
                      <a:prstDash val="solid"/>
                    </a:lnL>
                    <a:lnR w="6668">
                      <a:solidFill>
                        <a:srgbClr val="E0E4EA"/>
                      </a:solidFill>
                      <a:prstDash val="solid"/>
                    </a:lnR>
                    <a:lnB w="6668">
                      <a:solidFill>
                        <a:srgbClr val="E0E4EA"/>
                      </a:solidFill>
                      <a:prstDash val="solid"/>
                    </a:lnB>
                    <a:solidFill>
                      <a:srgbClr val="FAFAFB"/>
                    </a:solidFill>
                  </a:tcPr>
                </a:tc>
                <a:tc>
                  <a:txBody>
                    <a:bodyPr/>
                    <a:lstStyle/>
                    <a:p>
                      <a:r>
                        <a:rPr sz="1725">
                          <a:solidFill>
                            <a:srgbClr val="535A64"/>
                          </a:solidFill>
                          <a:latin typeface="Nimbus Sans"/>
                          <a:ea typeface="Nimbus Sans"/>
                          <a:cs typeface="Nimbus Sans"/>
                        </a:rPr>
                        <a:t>Are specialist capability, working capital and operating terms in place?</a:t>
                      </a:r>
                    </a:p>
                  </a:txBody>
                  <a:tcPr marL="171450" marR="171450" marT="152400" marB="114300">
                    <a:lnR w="6668">
                      <a:solidFill>
                        <a:srgbClr val="E0E4EA"/>
                      </a:solidFill>
                      <a:prstDash val="solid"/>
                    </a:lnR>
                    <a:lnB w="6668">
                      <a:solidFill>
                        <a:srgbClr val="E0E4EA"/>
                      </a:solidFill>
                      <a:prstDash val="solid"/>
                    </a:lnB>
                    <a:solidFill>
                      <a:srgbClr val="FAFAFB"/>
                    </a:solidFill>
                  </a:tcPr>
                </a:tc>
              </a:tr>
            </a:tbl>
          </a:graphicData>
        </a:graphic>
      </p:graphicFrame>
      <p:sp>
        <p:nvSpPr>
          <p:cNvPr id="4" name="risk-note">
            <a:extLst xmlns:a="http://schemas.openxmlformats.org/drawingml/2006/main">
              <a:ext uri="{FF2B5EF4-FFF2-40B4-BE49-F238E27FC236}">
                <a16:creationId xmlns:a16="http://schemas.microsoft.com/office/drawing/2014/main" id="{D3804E19-6358-4652-914E-0CD362DBA316}"/>
              </a:ext>
            </a:extLst>
          </p:cNvPr>
          <p:cNvSpPr>
            <a:spLocks xmlns:a="http://schemas.openxmlformats.org/drawingml/2006/main" noGrp="1"/>
          </p:cNvSpPr>
          <p:nvPr/>
        </p:nvSpPr>
        <p:spPr>
          <a:xfrm xmlns:a="http://schemas.openxmlformats.org/drawingml/2006/main">
            <a:off x="685800" y="5905500"/>
            <a:ext cx="10287000" cy="523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500">
                <a:solidFill>
                  <a:srgbClr val="7E8895"/>
                </a:solidFill>
                <a:latin typeface="Nimbus Sans"/>
                <a:ea typeface="Nimbus Sans"/>
                <a:cs typeface="Nimbus Sans"/>
              </a:defRPr>
            </a:defPPr>
            <a:lvl1pPr>
              <a:defRPr sz="1500">
                <a:solidFill>
                  <a:srgbClr val="7E8895"/>
                </a:solidFill>
                <a:latin typeface="Nimbus Sans"/>
                <a:ea typeface="Nimbus Sans"/>
                <a:cs typeface="Nimbus Sans"/>
              </a:defRPr>
            </a:lvl1pPr>
            <a:lvl2pPr>
              <a:defRPr sz="1500">
                <a:solidFill>
                  <a:srgbClr val="7E8895"/>
                </a:solidFill>
                <a:latin typeface="Nimbus Sans"/>
                <a:ea typeface="Nimbus Sans"/>
                <a:cs typeface="Nimbus Sans"/>
              </a:defRPr>
            </a:lvl2pPr>
            <a:lvl3pPr>
              <a:defRPr sz="1500">
                <a:solidFill>
                  <a:srgbClr val="7E8895"/>
                </a:solidFill>
                <a:latin typeface="Nimbus Sans"/>
                <a:ea typeface="Nimbus Sans"/>
                <a:cs typeface="Nimbus Sans"/>
              </a:defRPr>
            </a:lvl3pPr>
            <a:lvl4pPr>
              <a:defRPr sz="1500">
                <a:solidFill>
                  <a:srgbClr val="7E8895"/>
                </a:solidFill>
                <a:latin typeface="Nimbus Sans"/>
                <a:ea typeface="Nimbus Sans"/>
                <a:cs typeface="Nimbus Sans"/>
              </a:defRPr>
            </a:lvl4pPr>
            <a:lvl5pPr>
              <a:defRPr sz="1500">
                <a:solidFill>
                  <a:srgbClr val="7E8895"/>
                </a:solidFill>
                <a:latin typeface="Nimbus Sans"/>
                <a:ea typeface="Nimbus Sans"/>
                <a:cs typeface="Nimbus Sans"/>
              </a:defRPr>
            </a:lvl5pPr>
            <a:lvl6pPr>
              <a:defRPr sz="1500">
                <a:solidFill>
                  <a:srgbClr val="7E8895"/>
                </a:solidFill>
                <a:latin typeface="Nimbus Sans"/>
                <a:ea typeface="Nimbus Sans"/>
                <a:cs typeface="Nimbus Sans"/>
              </a:defRPr>
            </a:lvl6pPr>
            <a:lvl7pPr>
              <a:defRPr sz="1500">
                <a:solidFill>
                  <a:srgbClr val="7E8895"/>
                </a:solidFill>
                <a:latin typeface="Nimbus Sans"/>
                <a:ea typeface="Nimbus Sans"/>
                <a:cs typeface="Nimbus Sans"/>
              </a:defRPr>
            </a:lvl7pPr>
            <a:lvl8pPr>
              <a:defRPr sz="1500">
                <a:solidFill>
                  <a:srgbClr val="7E8895"/>
                </a:solidFill>
                <a:latin typeface="Nimbus Sans"/>
                <a:ea typeface="Nimbus Sans"/>
                <a:cs typeface="Nimbus Sans"/>
              </a:defRPr>
            </a:lvl8pPr>
            <a:lvl9pPr>
              <a:defRPr sz="1500">
                <a:solidFill>
                  <a:srgbClr val="7E8895"/>
                </a:solidFill>
                <a:latin typeface="Nimbus Sans"/>
                <a:ea typeface="Nimbus Sans"/>
                <a:cs typeface="Nimbus Sans"/>
              </a:defRPr>
            </a:lvl9pPr>
          </a:lstStyle>
          <a:p xmlns:a="http://schemas.openxmlformats.org/drawingml/2006/main">
            <a:pPr>
              <a:defRPr sz="1500">
                <a:solidFill>
                  <a:srgbClr val="7E8895"/>
                </a:solidFill>
                <a:latin typeface="Nimbus Sans"/>
                <a:ea typeface="Nimbus Sans"/>
                <a:cs typeface="Nimbus Sans"/>
              </a:defRPr>
            </a:pPr>
            <a:r>
              <a:rPr sz="1500">
                <a:solidFill>
                  <a:srgbClr val="7E8895"/>
                </a:solidFill>
                <a:latin typeface="Nimbus Sans"/>
                <a:ea typeface="Nimbus Sans"/>
                <a:cs typeface="Nimbus Sans"/>
              </a:rPr>
              <a:t>The current asset is a developed brand and product concept. Launch timing and commercial performance remain unproven.</a:t>
            </a:r>
          </a:p>
        </p:txBody>
      </p:sp>
    </p:spTree>
    <p:extLst>
      <p:ext uri="{BB962C8B-B14F-4D97-AF65-F5344CB8AC3E}">
        <p14:creationId xmlns:p14="http://schemas.microsoft.com/office/powerpoint/2010/main" val="424007433"/>
      </p:ext>
    </p:extLst>
  </p:cSld>
</p:sld>
</file>

<file path=ppt/slides/slide13.xml><?xml version="1.0" encoding="utf-8"?>
<p:sld xmlns:p="http://schemas.openxmlformats.org/presentationml/2006/main">
  <p:cSld>
    <p:bg>
      <p:bgPr>
        <a:solidFill xmlns:a="http://schemas.openxmlformats.org/drawingml/2006/main">
          <a:srgbClr val="FAFAFB"/>
        </a:solidFill>
      </p:bgPr>
    </p:bg>
    <p:spTree>
      <p:nvGrpSpPr>
        <p:cNvPr id="1" name=""/>
        <p:cNvGrpSpPr/>
        <p:nvPr/>
      </p:nvGrpSpPr>
      <p:grpSpPr>
        <a:xfrm xmlns:a="http://schemas.openxmlformats.org/drawingml/2006/main"/>
      </p:grpSpPr>
      <p:pic>
        <p:nvPicPr>
          <p:cNvPr id="6" name="">
            <a:extLst xmlns:a="http://schemas.openxmlformats.org/drawingml/2006/main">
              <a:ext uri="{FF2B5EF4-FFF2-40B4-BE49-F238E27FC236}">
                <a16:creationId xmlns:a16="http://schemas.microsoft.com/office/drawing/2014/main" id="{16F1F43F-58E8-4F3D-B1FD-D337001E5E50}"/>
              </a:ext>
            </a:extLst>
          </p:cNvPr>
          <p:cNvPicPr>
            <a:picLocks xmlns:a="http://schemas.openxmlformats.org/drawingml/2006/main" noChangeAspect="1"/>
          </p:cNvPicPr>
          <p:nvPr/>
        </p:nvPicPr>
        <p:blipFill>
          <a:blip xmlns:r="http://schemas.openxmlformats.org/officeDocument/2006/relationships" xmlns:a="http://schemas.openxmlformats.org/drawingml/2006/main" r:embed="Raf80e74a5587492a"/>
          <a:srcRect xmlns:a="http://schemas.openxmlformats.org/drawingml/2006/main" l="21065" t="0" r="21065" b="0"/>
          <a:stretch xmlns:a="http://schemas.openxmlformats.org/drawingml/2006/main">
            <a:fillRect l="0" t="0" r="0" b="0"/>
          </a:stretch>
        </p:blipFill>
        <p:spPr>
          <a:xfrm xmlns:a="http://schemas.openxmlformats.org/drawingml/2006/main">
            <a:off x="6238875" y="0"/>
            <a:ext cx="5953125" cy="6858000"/>
          </a:xfrm>
          <a:prstGeom xmlns:a="http://schemas.openxmlformats.org/drawingml/2006/main" prst="rect">
            <a:avLst/>
          </a:prstGeom>
        </p:spPr>
      </p:pic>
      <p:sp>
        <p:nvSpPr>
          <p:cNvPr id="2" name="closing-brand">
            <a:extLst xmlns:a="http://schemas.openxmlformats.org/drawingml/2006/main">
              <a:ext uri="{FF2B5EF4-FFF2-40B4-BE49-F238E27FC236}">
                <a16:creationId xmlns:a16="http://schemas.microsoft.com/office/drawing/2014/main" id="{C0560177-21B1-48CA-8970-0ECC3858DB4D}"/>
              </a:ext>
            </a:extLst>
          </p:cNvPr>
          <p:cNvSpPr>
            <a:spLocks xmlns:a="http://schemas.openxmlformats.org/drawingml/2006/main" noGrp="1"/>
          </p:cNvSpPr>
          <p:nvPr/>
        </p:nvSpPr>
        <p:spPr>
          <a:xfrm xmlns:a="http://schemas.openxmlformats.org/drawingml/2006/main">
            <a:off x="685800" y="714375"/>
            <a:ext cx="5238750" cy="61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625">
                <a:solidFill>
                  <a:srgbClr val="535A64"/>
                </a:solidFill>
                <a:latin typeface="Nimbus Sans"/>
                <a:ea typeface="Nimbus Sans"/>
                <a:cs typeface="Nimbus Sans"/>
              </a:defRPr>
            </a:defPPr>
            <a:lvl1pPr>
              <a:defRPr sz="2625">
                <a:solidFill>
                  <a:srgbClr val="535A64"/>
                </a:solidFill>
                <a:latin typeface="Nimbus Sans"/>
                <a:ea typeface="Nimbus Sans"/>
                <a:cs typeface="Nimbus Sans"/>
              </a:defRPr>
            </a:lvl1pPr>
            <a:lvl2pPr>
              <a:defRPr sz="2625">
                <a:solidFill>
                  <a:srgbClr val="535A64"/>
                </a:solidFill>
                <a:latin typeface="Nimbus Sans"/>
                <a:ea typeface="Nimbus Sans"/>
                <a:cs typeface="Nimbus Sans"/>
              </a:defRPr>
            </a:lvl2pPr>
            <a:lvl3pPr>
              <a:defRPr sz="2625">
                <a:solidFill>
                  <a:srgbClr val="535A64"/>
                </a:solidFill>
                <a:latin typeface="Nimbus Sans"/>
                <a:ea typeface="Nimbus Sans"/>
                <a:cs typeface="Nimbus Sans"/>
              </a:defRPr>
            </a:lvl3pPr>
            <a:lvl4pPr>
              <a:defRPr sz="2625">
                <a:solidFill>
                  <a:srgbClr val="535A64"/>
                </a:solidFill>
                <a:latin typeface="Nimbus Sans"/>
                <a:ea typeface="Nimbus Sans"/>
                <a:cs typeface="Nimbus Sans"/>
              </a:defRPr>
            </a:lvl4pPr>
            <a:lvl5pPr>
              <a:defRPr sz="2625">
                <a:solidFill>
                  <a:srgbClr val="535A64"/>
                </a:solidFill>
                <a:latin typeface="Nimbus Sans"/>
                <a:ea typeface="Nimbus Sans"/>
                <a:cs typeface="Nimbus Sans"/>
              </a:defRPr>
            </a:lvl5pPr>
            <a:lvl6pPr>
              <a:defRPr sz="2625">
                <a:solidFill>
                  <a:srgbClr val="535A64"/>
                </a:solidFill>
                <a:latin typeface="Nimbus Sans"/>
                <a:ea typeface="Nimbus Sans"/>
                <a:cs typeface="Nimbus Sans"/>
              </a:defRPr>
            </a:lvl6pPr>
            <a:lvl7pPr>
              <a:defRPr sz="2625">
                <a:solidFill>
                  <a:srgbClr val="535A64"/>
                </a:solidFill>
                <a:latin typeface="Nimbus Sans"/>
                <a:ea typeface="Nimbus Sans"/>
                <a:cs typeface="Nimbus Sans"/>
              </a:defRPr>
            </a:lvl7pPr>
            <a:lvl8pPr>
              <a:defRPr sz="2625">
                <a:solidFill>
                  <a:srgbClr val="535A64"/>
                </a:solidFill>
                <a:latin typeface="Nimbus Sans"/>
                <a:ea typeface="Nimbus Sans"/>
                <a:cs typeface="Nimbus Sans"/>
              </a:defRPr>
            </a:lvl8pPr>
            <a:lvl9pPr>
              <a:defRPr sz="2625">
                <a:solidFill>
                  <a:srgbClr val="535A64"/>
                </a:solidFill>
                <a:latin typeface="Nimbus Sans"/>
                <a:ea typeface="Nimbus Sans"/>
                <a:cs typeface="Nimbus Sans"/>
              </a:defRPr>
            </a:lvl9pPr>
          </a:lstStyle>
          <a:p xmlns:a="http://schemas.openxmlformats.org/drawingml/2006/main">
            <a:pPr>
              <a:defRPr sz="2625">
                <a:solidFill>
                  <a:srgbClr val="535A64"/>
                </a:solidFill>
                <a:latin typeface="Nimbus Sans"/>
                <a:ea typeface="Nimbus Sans"/>
                <a:cs typeface="Nimbus Sans"/>
              </a:defRPr>
            </a:pPr>
            <a:r>
              <a:rPr sz="2625">
                <a:solidFill>
                  <a:srgbClr val="535A64"/>
                </a:solidFill>
                <a:latin typeface="Nimbus Sans"/>
                <a:ea typeface="Nimbus Sans"/>
                <a:cs typeface="Nimbus Sans"/>
              </a:rPr>
              <a:t>SNOW MONKEY</a:t>
            </a:r>
          </a:p>
        </p:txBody>
      </p:sp>
      <p:sp>
        <p:nvSpPr>
          <p:cNvPr id="3" name="closing-title">
            <a:extLst xmlns:a="http://schemas.openxmlformats.org/drawingml/2006/main">
              <a:ext uri="{FF2B5EF4-FFF2-40B4-BE49-F238E27FC236}">
                <a16:creationId xmlns:a16="http://schemas.microsoft.com/office/drawing/2014/main" id="{468520EB-2935-474F-A3B8-BBCA4EA64980}"/>
              </a:ext>
            </a:extLst>
          </p:cNvPr>
          <p:cNvSpPr>
            <a:spLocks xmlns:a="http://schemas.openxmlformats.org/drawingml/2006/main" noGrp="1"/>
          </p:cNvSpPr>
          <p:nvPr/>
        </p:nvSpPr>
        <p:spPr>
          <a:xfrm xmlns:a="http://schemas.openxmlformats.org/drawingml/2006/main">
            <a:off x="685800" y="1857375"/>
            <a:ext cx="5238750" cy="2000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5100">
                <a:solidFill>
                  <a:srgbClr val="535A64"/>
                </a:solidFill>
                <a:latin typeface="Nimbus Sans"/>
                <a:ea typeface="Nimbus Sans"/>
                <a:cs typeface="Nimbus Sans"/>
              </a:defRPr>
            </a:defPPr>
            <a:lvl1pPr>
              <a:defRPr sz="5100">
                <a:solidFill>
                  <a:srgbClr val="535A64"/>
                </a:solidFill>
                <a:latin typeface="Nimbus Sans"/>
                <a:ea typeface="Nimbus Sans"/>
                <a:cs typeface="Nimbus Sans"/>
              </a:defRPr>
            </a:lvl1pPr>
            <a:lvl2pPr>
              <a:defRPr sz="5100">
                <a:solidFill>
                  <a:srgbClr val="535A64"/>
                </a:solidFill>
                <a:latin typeface="Nimbus Sans"/>
                <a:ea typeface="Nimbus Sans"/>
                <a:cs typeface="Nimbus Sans"/>
              </a:defRPr>
            </a:lvl2pPr>
            <a:lvl3pPr>
              <a:defRPr sz="5100">
                <a:solidFill>
                  <a:srgbClr val="535A64"/>
                </a:solidFill>
                <a:latin typeface="Nimbus Sans"/>
                <a:ea typeface="Nimbus Sans"/>
                <a:cs typeface="Nimbus Sans"/>
              </a:defRPr>
            </a:lvl3pPr>
            <a:lvl4pPr>
              <a:defRPr sz="5100">
                <a:solidFill>
                  <a:srgbClr val="535A64"/>
                </a:solidFill>
                <a:latin typeface="Nimbus Sans"/>
                <a:ea typeface="Nimbus Sans"/>
                <a:cs typeface="Nimbus Sans"/>
              </a:defRPr>
            </a:lvl4pPr>
            <a:lvl5pPr>
              <a:defRPr sz="5100">
                <a:solidFill>
                  <a:srgbClr val="535A64"/>
                </a:solidFill>
                <a:latin typeface="Nimbus Sans"/>
                <a:ea typeface="Nimbus Sans"/>
                <a:cs typeface="Nimbus Sans"/>
              </a:defRPr>
            </a:lvl5pPr>
            <a:lvl6pPr>
              <a:defRPr sz="5100">
                <a:solidFill>
                  <a:srgbClr val="535A64"/>
                </a:solidFill>
                <a:latin typeface="Nimbus Sans"/>
                <a:ea typeface="Nimbus Sans"/>
                <a:cs typeface="Nimbus Sans"/>
              </a:defRPr>
            </a:lvl6pPr>
            <a:lvl7pPr>
              <a:defRPr sz="5100">
                <a:solidFill>
                  <a:srgbClr val="535A64"/>
                </a:solidFill>
                <a:latin typeface="Nimbus Sans"/>
                <a:ea typeface="Nimbus Sans"/>
                <a:cs typeface="Nimbus Sans"/>
              </a:defRPr>
            </a:lvl7pPr>
            <a:lvl8pPr>
              <a:defRPr sz="5100">
                <a:solidFill>
                  <a:srgbClr val="535A64"/>
                </a:solidFill>
                <a:latin typeface="Nimbus Sans"/>
                <a:ea typeface="Nimbus Sans"/>
                <a:cs typeface="Nimbus Sans"/>
              </a:defRPr>
            </a:lvl8pPr>
            <a:lvl9pPr>
              <a:defRPr sz="5100">
                <a:solidFill>
                  <a:srgbClr val="535A64"/>
                </a:solidFill>
                <a:latin typeface="Nimbus Sans"/>
                <a:ea typeface="Nimbus Sans"/>
                <a:cs typeface="Nimbus Sans"/>
              </a:defRPr>
            </a:lvl9pPr>
          </a:lstStyle>
          <a:p xmlns:a="http://schemas.openxmlformats.org/drawingml/2006/main">
            <a:pPr>
              <a:defRPr sz="5100">
                <a:solidFill>
                  <a:srgbClr val="535A64"/>
                </a:solidFill>
                <a:latin typeface="Nimbus Sans"/>
                <a:ea typeface="Nimbus Sans"/>
                <a:cs typeface="Nimbus Sans"/>
              </a:defRPr>
            </a:pPr>
            <a:r>
              <a:rPr sz="5100">
                <a:solidFill>
                  <a:srgbClr val="535A64"/>
                </a:solidFill>
                <a:latin typeface="Nimbus Sans"/>
                <a:ea typeface="Nimbus Sans"/>
                <a:cs typeface="Nimbus Sans"/>
              </a:rPr>
              <a:t>Built for</a:t>
            </a:r>
          </a:p>
          <a:p xmlns:a="http://schemas.openxmlformats.org/drawingml/2006/main">
            <a:pPr>
              <a:defRPr sz="5100">
                <a:solidFill>
                  <a:srgbClr val="535A64"/>
                </a:solidFill>
                <a:latin typeface="Nimbus Sans"/>
                <a:ea typeface="Nimbus Sans"/>
                <a:cs typeface="Nimbus Sans"/>
              </a:defRPr>
            </a:pPr>
            <a:r>
              <a:rPr sz="5100">
                <a:solidFill>
                  <a:srgbClr val="535A64"/>
                </a:solidFill>
                <a:latin typeface="Nimbus Sans"/>
                <a:ea typeface="Nimbus Sans"/>
                <a:cs typeface="Nimbus Sans"/>
              </a:rPr>
              <a:t>the extremes</a:t>
            </a:r>
          </a:p>
        </p:txBody>
      </p:sp>
      <p:sp>
        <p:nvSpPr>
          <p:cNvPr id="4" name="closing-next">
            <a:extLst xmlns:a="http://schemas.openxmlformats.org/drawingml/2006/main">
              <a:ext uri="{FF2B5EF4-FFF2-40B4-BE49-F238E27FC236}">
                <a16:creationId xmlns:a16="http://schemas.microsoft.com/office/drawing/2014/main" id="{4AFFC14F-5D84-4A54-8666-0B02B78522C4}"/>
              </a:ext>
            </a:extLst>
          </p:cNvPr>
          <p:cNvSpPr>
            <a:spLocks xmlns:a="http://schemas.openxmlformats.org/drawingml/2006/main" noGrp="1"/>
          </p:cNvSpPr>
          <p:nvPr/>
        </p:nvSpPr>
        <p:spPr>
          <a:xfrm xmlns:a="http://schemas.openxmlformats.org/drawingml/2006/main">
            <a:off x="723900" y="4429125"/>
            <a:ext cx="5000625"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2025">
                <a:solidFill>
                  <a:srgbClr val="535A64"/>
                </a:solidFill>
                <a:latin typeface="Nimbus Sans"/>
                <a:ea typeface="Nimbus Sans"/>
                <a:cs typeface="Nimbus Sans"/>
              </a:defRPr>
            </a:defPPr>
            <a:lvl1pPr>
              <a:defRPr sz="2025">
                <a:solidFill>
                  <a:srgbClr val="535A64"/>
                </a:solidFill>
                <a:latin typeface="Nimbus Sans"/>
                <a:ea typeface="Nimbus Sans"/>
                <a:cs typeface="Nimbus Sans"/>
              </a:defRPr>
            </a:lvl1pPr>
            <a:lvl2pPr>
              <a:defRPr sz="2025">
                <a:solidFill>
                  <a:srgbClr val="535A64"/>
                </a:solidFill>
                <a:latin typeface="Nimbus Sans"/>
                <a:ea typeface="Nimbus Sans"/>
                <a:cs typeface="Nimbus Sans"/>
              </a:defRPr>
            </a:lvl2pPr>
            <a:lvl3pPr>
              <a:defRPr sz="2025">
                <a:solidFill>
                  <a:srgbClr val="535A64"/>
                </a:solidFill>
                <a:latin typeface="Nimbus Sans"/>
                <a:ea typeface="Nimbus Sans"/>
                <a:cs typeface="Nimbus Sans"/>
              </a:defRPr>
            </a:lvl3pPr>
            <a:lvl4pPr>
              <a:defRPr sz="2025">
                <a:solidFill>
                  <a:srgbClr val="535A64"/>
                </a:solidFill>
                <a:latin typeface="Nimbus Sans"/>
                <a:ea typeface="Nimbus Sans"/>
                <a:cs typeface="Nimbus Sans"/>
              </a:defRPr>
            </a:lvl4pPr>
            <a:lvl5pPr>
              <a:defRPr sz="2025">
                <a:solidFill>
                  <a:srgbClr val="535A64"/>
                </a:solidFill>
                <a:latin typeface="Nimbus Sans"/>
                <a:ea typeface="Nimbus Sans"/>
                <a:cs typeface="Nimbus Sans"/>
              </a:defRPr>
            </a:lvl5pPr>
            <a:lvl6pPr>
              <a:defRPr sz="2025">
                <a:solidFill>
                  <a:srgbClr val="535A64"/>
                </a:solidFill>
                <a:latin typeface="Nimbus Sans"/>
                <a:ea typeface="Nimbus Sans"/>
                <a:cs typeface="Nimbus Sans"/>
              </a:defRPr>
            </a:lvl6pPr>
            <a:lvl7pPr>
              <a:defRPr sz="2025">
                <a:solidFill>
                  <a:srgbClr val="535A64"/>
                </a:solidFill>
                <a:latin typeface="Nimbus Sans"/>
                <a:ea typeface="Nimbus Sans"/>
                <a:cs typeface="Nimbus Sans"/>
              </a:defRPr>
            </a:lvl7pPr>
            <a:lvl8pPr>
              <a:defRPr sz="2025">
                <a:solidFill>
                  <a:srgbClr val="535A64"/>
                </a:solidFill>
                <a:latin typeface="Nimbus Sans"/>
                <a:ea typeface="Nimbus Sans"/>
                <a:cs typeface="Nimbus Sans"/>
              </a:defRPr>
            </a:lvl8pPr>
            <a:lvl9pPr>
              <a:defRPr sz="2025">
                <a:solidFill>
                  <a:srgbClr val="535A64"/>
                </a:solidFill>
                <a:latin typeface="Nimbus Sans"/>
                <a:ea typeface="Nimbus Sans"/>
                <a:cs typeface="Nimbus Sans"/>
              </a:defRPr>
            </a:lvl9pPr>
          </a:lstStyle>
          <a:p xmlns:a="http://schemas.openxmlformats.org/drawingml/2006/main">
            <a:pPr>
              <a:defRPr sz="2025">
                <a:solidFill>
                  <a:srgbClr val="535A64"/>
                </a:solidFill>
                <a:latin typeface="Nimbus Sans"/>
                <a:ea typeface="Nimbus Sans"/>
                <a:cs typeface="Nimbus Sans"/>
              </a:defRPr>
            </a:pPr>
            <a:r>
              <a:rPr sz="2025">
                <a:solidFill>
                  <a:srgbClr val="535A64"/>
                </a:solidFill>
                <a:latin typeface="Nimbus Sans"/>
                <a:ea typeface="Nimbus Sans"/>
                <a:cs typeface="Nimbus Sans"/>
              </a:rPr>
              <a:t>The next chapter: validated formulas</a:t>
            </a:r>
          </a:p>
          <a:p xmlns:a="http://schemas.openxmlformats.org/drawingml/2006/main">
            <a:pPr>
              <a:defRPr sz="2025">
                <a:solidFill>
                  <a:srgbClr val="535A64"/>
                </a:solidFill>
                <a:latin typeface="Nimbus Sans"/>
                <a:ea typeface="Nimbus Sans"/>
                <a:cs typeface="Nimbus Sans"/>
              </a:defRPr>
            </a:pPr>
            <a:r>
              <a:rPr sz="2025">
                <a:solidFill>
                  <a:srgbClr val="535A64"/>
                </a:solidFill>
                <a:latin typeface="Nimbus Sans"/>
                <a:ea typeface="Nimbus Sans"/>
                <a:cs typeface="Nimbus Sans"/>
              </a:rPr>
              <a:t>and a disciplined pilot launch.</a:t>
            </a:r>
          </a:p>
        </p:txBody>
      </p:sp>
      <p:sp>
        <p:nvSpPr>
          <p:cNvPr id="5" name="closing-founder">
            <a:extLst xmlns:a="http://schemas.openxmlformats.org/drawingml/2006/main">
              <a:ext uri="{FF2B5EF4-FFF2-40B4-BE49-F238E27FC236}">
                <a16:creationId xmlns:a16="http://schemas.microsoft.com/office/drawing/2014/main" id="{4CCF5EA8-43F1-4899-90B6-74C517C930D3}"/>
              </a:ext>
            </a:extLst>
          </p:cNvPr>
          <p:cNvSpPr>
            <a:spLocks xmlns:a="http://schemas.openxmlformats.org/drawingml/2006/main" noGrp="1"/>
          </p:cNvSpPr>
          <p:nvPr/>
        </p:nvSpPr>
        <p:spPr>
          <a:xfrm xmlns:a="http://schemas.openxmlformats.org/drawingml/2006/main">
            <a:off x="723900" y="6029325"/>
            <a:ext cx="5000625"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defRPr sz="1500">
                <a:solidFill>
                  <a:srgbClr val="535A64"/>
                </a:solidFill>
                <a:latin typeface="Nimbus Sans"/>
                <a:ea typeface="Nimbus Sans"/>
                <a:cs typeface="Nimbus Sans"/>
              </a:defRPr>
            </a:defPPr>
            <a:lvl1pPr>
              <a:defRPr sz="1500">
                <a:solidFill>
                  <a:srgbClr val="535A64"/>
                </a:solidFill>
                <a:latin typeface="Nimbus Sans"/>
                <a:ea typeface="Nimbus Sans"/>
                <a:cs typeface="Nimbus Sans"/>
              </a:defRPr>
            </a:lvl1pPr>
            <a:lvl2pPr>
              <a:defRPr sz="1500">
                <a:solidFill>
                  <a:srgbClr val="535A64"/>
                </a:solidFill>
                <a:latin typeface="Nimbus Sans"/>
                <a:ea typeface="Nimbus Sans"/>
                <a:cs typeface="Nimbus Sans"/>
              </a:defRPr>
            </a:lvl2pPr>
            <a:lvl3pPr>
              <a:defRPr sz="1500">
                <a:solidFill>
                  <a:srgbClr val="535A64"/>
                </a:solidFill>
                <a:latin typeface="Nimbus Sans"/>
                <a:ea typeface="Nimbus Sans"/>
                <a:cs typeface="Nimbus Sans"/>
              </a:defRPr>
            </a:lvl3pPr>
            <a:lvl4pPr>
              <a:defRPr sz="1500">
                <a:solidFill>
                  <a:srgbClr val="535A64"/>
                </a:solidFill>
                <a:latin typeface="Nimbus Sans"/>
                <a:ea typeface="Nimbus Sans"/>
                <a:cs typeface="Nimbus Sans"/>
              </a:defRPr>
            </a:lvl4pPr>
            <a:lvl5pPr>
              <a:defRPr sz="1500">
                <a:solidFill>
                  <a:srgbClr val="535A64"/>
                </a:solidFill>
                <a:latin typeface="Nimbus Sans"/>
                <a:ea typeface="Nimbus Sans"/>
                <a:cs typeface="Nimbus Sans"/>
              </a:defRPr>
            </a:lvl5pPr>
            <a:lvl6pPr>
              <a:defRPr sz="1500">
                <a:solidFill>
                  <a:srgbClr val="535A64"/>
                </a:solidFill>
                <a:latin typeface="Nimbus Sans"/>
                <a:ea typeface="Nimbus Sans"/>
                <a:cs typeface="Nimbus Sans"/>
              </a:defRPr>
            </a:lvl6pPr>
            <a:lvl7pPr>
              <a:defRPr sz="1500">
                <a:solidFill>
                  <a:srgbClr val="535A64"/>
                </a:solidFill>
                <a:latin typeface="Nimbus Sans"/>
                <a:ea typeface="Nimbus Sans"/>
                <a:cs typeface="Nimbus Sans"/>
              </a:defRPr>
            </a:lvl7pPr>
            <a:lvl8pPr>
              <a:defRPr sz="1500">
                <a:solidFill>
                  <a:srgbClr val="535A64"/>
                </a:solidFill>
                <a:latin typeface="Nimbus Sans"/>
                <a:ea typeface="Nimbus Sans"/>
                <a:cs typeface="Nimbus Sans"/>
              </a:defRPr>
            </a:lvl8pPr>
            <a:lvl9pPr>
              <a:defRPr sz="1500">
                <a:solidFill>
                  <a:srgbClr val="535A64"/>
                </a:solidFill>
                <a:latin typeface="Nimbus Sans"/>
                <a:ea typeface="Nimbus Sans"/>
                <a:cs typeface="Nimbus Sans"/>
              </a:defRPr>
            </a:lvl9pPr>
          </a:lstStyle>
          <a:p xmlns:a="http://schemas.openxmlformats.org/drawingml/2006/main">
            <a:pPr>
              <a:defRPr sz="1500">
                <a:solidFill>
                  <a:srgbClr val="535A64"/>
                </a:solidFill>
                <a:latin typeface="Nimbus Sans"/>
                <a:ea typeface="Nimbus Sans"/>
                <a:cs typeface="Nimbus Sans"/>
              </a:defRPr>
            </a:pPr>
            <a:r>
              <a:rPr sz="1500">
                <a:solidFill>
                  <a:srgbClr val="535A64"/>
                </a:solidFill>
                <a:latin typeface="Nimbus Sans"/>
                <a:ea typeface="Nimbus Sans"/>
                <a:cs typeface="Nimbus Sans"/>
              </a:rPr>
              <a:t>Lexus Neumann  /  Founder</a:t>
            </a:r>
          </a:p>
        </p:txBody>
      </p:sp>
    </p:spTree>
    <p:extLst>
      <p:ext uri="{BB962C8B-B14F-4D97-AF65-F5344CB8AC3E}">
        <p14:creationId xmlns:p14="http://schemas.microsoft.com/office/powerpoint/2010/main" val="848719260"/>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2026-10-28T07:31:43.0070000Z</dcterms:created>
  <dcterms:modified xsi:type="dcterms:W3CDTF">2026-10-28T07:31:43.0070000Z</dcterms:modified>
</coreProperties>
</file>